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7" r:id="rId3"/>
    <p:sldId id="267" r:id="rId4"/>
    <p:sldId id="268" r:id="rId5"/>
    <p:sldId id="270" r:id="rId6"/>
    <p:sldId id="296" r:id="rId7"/>
    <p:sldId id="269" r:id="rId8"/>
    <p:sldId id="259" r:id="rId9"/>
    <p:sldId id="262" r:id="rId10"/>
    <p:sldId id="263" r:id="rId11"/>
    <p:sldId id="264" r:id="rId12"/>
    <p:sldId id="271" r:id="rId13"/>
    <p:sldId id="272" r:id="rId14"/>
    <p:sldId id="273" r:id="rId15"/>
    <p:sldId id="274" r:id="rId16"/>
    <p:sldId id="275" r:id="rId17"/>
    <p:sldId id="277" r:id="rId18"/>
    <p:sldId id="278" r:id="rId19"/>
    <p:sldId id="279" r:id="rId20"/>
    <p:sldId id="280" r:id="rId21"/>
    <p:sldId id="281" r:id="rId22"/>
    <p:sldId id="276" r:id="rId23"/>
    <p:sldId id="283" r:id="rId24"/>
    <p:sldId id="284" r:id="rId25"/>
    <p:sldId id="285" r:id="rId26"/>
    <p:sldId id="286" r:id="rId27"/>
    <p:sldId id="294" r:id="rId28"/>
    <p:sldId id="287" r:id="rId29"/>
    <p:sldId id="288"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76" autoAdjust="0"/>
    <p:restoredTop sz="94676" autoAdjust="0"/>
  </p:normalViewPr>
  <p:slideViewPr>
    <p:cSldViewPr>
      <p:cViewPr varScale="1">
        <p:scale>
          <a:sx n="69" d="100"/>
          <a:sy n="69" d="100"/>
        </p:scale>
        <p:origin x="-1482" y="-102"/>
      </p:cViewPr>
      <p:guideLst>
        <p:guide orient="horz" pos="2160"/>
        <p:guide pos="2880"/>
      </p:guideLst>
    </p:cSldViewPr>
  </p:slideViewPr>
  <p:outlineViewPr>
    <p:cViewPr>
      <p:scale>
        <a:sx n="33" d="100"/>
        <a:sy n="33" d="100"/>
      </p:scale>
      <p:origin x="0" y="4807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1D4DF-7FE6-4CEE-98B0-6FCCF97155F7}"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1D4DF-7FE6-4CEE-98B0-6FCCF97155F7}"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1D4DF-7FE6-4CEE-98B0-6FCCF97155F7}"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1D4DF-7FE6-4CEE-98B0-6FCCF97155F7}"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1D4DF-7FE6-4CEE-98B0-6FCCF97155F7}" type="datetimeFigureOut">
              <a:rPr lang="en-US" smtClean="0"/>
              <a:pPr/>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1D4DF-7FE6-4CEE-98B0-6FCCF97155F7}"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1D4DF-7FE6-4CEE-98B0-6FCCF97155F7}" type="datetimeFigureOut">
              <a:rPr lang="en-US" smtClean="0"/>
              <a:pPr/>
              <a:t>8/21/2015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1D4DF-7FE6-4CEE-98B0-6FCCF97155F7}" type="datetimeFigureOut">
              <a:rPr lang="en-US" smtClean="0"/>
              <a:pPr/>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1D4DF-7FE6-4CEE-98B0-6FCCF97155F7}" type="datetimeFigureOut">
              <a:rPr lang="en-US" smtClean="0"/>
              <a:pPr/>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1D4DF-7FE6-4CEE-98B0-6FCCF97155F7}"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2CBC-6158-4238-9798-B9FC0E38798D}"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1D4DF-7FE6-4CEE-98B0-6FCCF97155F7}" type="datetimeFigureOut">
              <a:rPr lang="en-US" smtClean="0"/>
              <a:pPr/>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12CBC-6158-4238-9798-B9FC0E38798D}"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5F21D4DF-7FE6-4CEE-98B0-6FCCF97155F7}" type="datetimeFigureOut">
              <a:rPr lang="en-US" smtClean="0"/>
              <a:pPr/>
              <a:t>8/21/2015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F412CBC-6158-4238-9798-B9FC0E3879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24.xml"/><Relationship Id="rId7" Type="http://schemas.openxmlformats.org/officeDocument/2006/relationships/slide" Target="slide32.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67000"/>
            <a:ext cx="8134555" cy="3191798"/>
          </a:xfrm>
        </p:spPr>
        <p:txBody>
          <a:bodyPr>
            <a:normAutofit/>
          </a:bodyPr>
          <a:lstStyle/>
          <a:p>
            <a:endParaRPr lang="en-US" sz="2400" b="1" u="sng" dirty="0"/>
          </a:p>
        </p:txBody>
      </p:sp>
      <p:sp>
        <p:nvSpPr>
          <p:cNvPr id="4" name="Rectangle 3"/>
          <p:cNvSpPr/>
          <p:nvPr/>
        </p:nvSpPr>
        <p:spPr>
          <a:xfrm>
            <a:off x="304800" y="228600"/>
            <a:ext cx="8839200" cy="1569660"/>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DRAINAGE</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 xmlns:p14="http://schemas.microsoft.com/office/powerpoint/2010/main" val="1052744911"/>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7086"/>
            <a:ext cx="7242688" cy="923330"/>
          </a:xfrm>
          <a:prstGeom prst="rect">
            <a:avLst/>
          </a:prstGeom>
          <a:noFill/>
        </p:spPr>
        <p:txBody>
          <a:bodyPr wrap="none" lIns="91440" tIns="45720" rIns="91440" bIns="45720">
            <a:spAutoFit/>
          </a:bodyPr>
          <a:lstStyle/>
          <a:p>
            <a:pPr algn="ctr"/>
            <a:r>
              <a:rPr lang="en-US" sz="5400" b="1" u="sng"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THE INDUS RIVER</a:t>
            </a:r>
            <a:endParaRPr lang="en-US" sz="5400" b="1" u="sng"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11270" name="Picture 6" descr="C:\Users\meet\Downloads\download (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4925" y="1010416"/>
            <a:ext cx="4169229" cy="2463635"/>
          </a:xfrm>
          <a:prstGeom prst="rect">
            <a:avLst/>
          </a:prstGeom>
          <a:noFill/>
          <a:extLst>
            <a:ext uri="{909E8E84-426E-40DD-AFC4-6F175D3DCCD1}">
              <a14:hiddenFill xmlns="" xmlns:a14="http://schemas.microsoft.com/office/drawing/2010/main">
                <a:solidFill>
                  <a:srgbClr val="FFFFFF"/>
                </a:solidFill>
              </a14:hiddenFill>
            </a:ext>
          </a:extLst>
        </p:spPr>
      </p:pic>
      <p:pic>
        <p:nvPicPr>
          <p:cNvPr id="11271" name="Picture 7" descr="C:\Users\meet\Downloads\download (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2057400"/>
            <a:ext cx="39624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72" name="Picture 8" descr="C:\Users\meet\Downloads\images (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4925" y="4114800"/>
            <a:ext cx="4201886" cy="248261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78739338"/>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heel(1)">
                                      <p:cBhvr>
                                        <p:cTn id="7" dur="20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wheel(1)">
                                      <p:cBhvr>
                                        <p:cTn id="12" dur="20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wheel(1)">
                                      <p:cBhvr>
                                        <p:cTn id="1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125113" cy="619676"/>
          </a:xfrm>
        </p:spPr>
        <p:txBody>
          <a:bodyPr/>
          <a:lstStyle/>
          <a:p>
            <a:r>
              <a:rPr lang="en-US" dirty="0" smtClean="0"/>
              <a:t>     </a:t>
            </a:r>
            <a:r>
              <a:rPr lang="en-US" b="1" u="sng" dirty="0" smtClean="0"/>
              <a:t>THE RIVER INDUS</a:t>
            </a:r>
            <a:endParaRPr lang="en-US" b="1" u="sng" dirty="0"/>
          </a:p>
        </p:txBody>
      </p:sp>
      <p:sp>
        <p:nvSpPr>
          <p:cNvPr id="3" name="Content Placeholder 2"/>
          <p:cNvSpPr>
            <a:spLocks noGrp="1"/>
          </p:cNvSpPr>
          <p:nvPr>
            <p:ph idx="1"/>
          </p:nvPr>
        </p:nvSpPr>
        <p:spPr>
          <a:xfrm>
            <a:off x="1009443" y="1807361"/>
            <a:ext cx="7125112" cy="4898239"/>
          </a:xfrm>
        </p:spPr>
        <p:txBody>
          <a:bodyPr>
            <a:noAutofit/>
          </a:bodyPr>
          <a:lstStyle/>
          <a:p>
            <a:r>
              <a:rPr lang="en-US" dirty="0"/>
              <a:t>i. River Indus rises in Tibet, near Lake Mansarowar.</a:t>
            </a:r>
          </a:p>
          <a:p>
            <a:endParaRPr lang="en-US" dirty="0"/>
          </a:p>
          <a:p>
            <a:r>
              <a:rPr lang="en-US" dirty="0"/>
              <a:t>ii. It flows west and enters India in the Ladakh district of Jammu and Kashmir through a picturesque gorge.</a:t>
            </a:r>
          </a:p>
          <a:p>
            <a:endParaRPr lang="en-US" dirty="0"/>
          </a:p>
          <a:p>
            <a:r>
              <a:rPr lang="en-US" dirty="0"/>
              <a:t>iii. Several tributaries like the Zaskar, the Shyok, and the Huzana join it here.</a:t>
            </a:r>
          </a:p>
          <a:p>
            <a:endParaRPr lang="en-US" dirty="0"/>
          </a:p>
          <a:p>
            <a:r>
              <a:rPr lang="en-US" dirty="0"/>
              <a:t>iv. It flows through Baltistan-the Gilgit and emerges from the mountain of Attok.</a:t>
            </a:r>
          </a:p>
          <a:p>
            <a:endParaRPr lang="en-US" dirty="0"/>
          </a:p>
          <a:p>
            <a:r>
              <a:rPr lang="en-US" dirty="0"/>
              <a:t>v. Famous five rivers of Punjab-the Satluj, the Beas, the Ravi, the Chenab and the Jhelum-meet the Indus a little above Mithankot in Pakistan.</a:t>
            </a:r>
          </a:p>
          <a:p>
            <a:endParaRPr lang="en-US" dirty="0"/>
          </a:p>
          <a:p>
            <a:r>
              <a:rPr lang="en-US" dirty="0" smtClean="0"/>
              <a:t>.</a:t>
            </a:r>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954813623"/>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44" y="762000"/>
            <a:ext cx="8159255" cy="5867400"/>
          </a:xfrm>
        </p:spPr>
        <p:txBody>
          <a:bodyPr>
            <a:noAutofit/>
          </a:bodyPr>
          <a:lstStyle/>
          <a:p>
            <a:r>
              <a:rPr lang="en-US" dirty="0"/>
              <a:t>vi. After this the Indus River flows southwards and ultimately meets the Arabian Sea.</a:t>
            </a:r>
          </a:p>
          <a:p>
            <a:endParaRPr lang="en-US" dirty="0"/>
          </a:p>
          <a:p>
            <a:r>
              <a:rPr lang="en-US" dirty="0"/>
              <a:t>Vii. The total length of the river is about 2900 km. This length ranks it one amongst the longest river of the world.</a:t>
            </a:r>
          </a:p>
          <a:p>
            <a:endParaRPr lang="en-US" dirty="0"/>
          </a:p>
          <a:p>
            <a:r>
              <a:rPr lang="en-US" dirty="0"/>
              <a:t>viii. Nearly 33.3% the Indus basin is located in India-in the states of Jammu and Kashmir, Himachal Pradesh and the Punjab and the </a:t>
            </a:r>
            <a:r>
              <a:rPr lang="en-US" dirty="0" smtClean="0"/>
              <a:t>67% </a:t>
            </a:r>
            <a:r>
              <a:rPr lang="en-US" dirty="0"/>
              <a:t>is in Pakistan.</a:t>
            </a:r>
          </a:p>
          <a:p>
            <a:endParaRPr lang="en-US" dirty="0"/>
          </a:p>
          <a:p>
            <a:r>
              <a:rPr lang="en-US" dirty="0"/>
              <a:t>Ix. According to the provisions of the Indus Water Treaty (1960) India can only use 20% of the total water carried by this river system.</a:t>
            </a:r>
          </a:p>
          <a:p>
            <a:r>
              <a:rPr lang="en-US" dirty="0" smtClean="0"/>
              <a:t>x</a:t>
            </a:r>
            <a:r>
              <a:rPr lang="en-US" dirty="0"/>
              <a:t>. This water is used for irrigation in the Punjab, Haryana and the western parts of Rajasthan</a:t>
            </a:r>
          </a:p>
        </p:txBody>
      </p:sp>
      <p:sp>
        <p:nvSpPr>
          <p:cNvPr id="5" name="Title 1"/>
          <p:cNvSpPr>
            <a:spLocks noGrp="1"/>
          </p:cNvSpPr>
          <p:nvPr>
            <p:ph type="title"/>
          </p:nvPr>
        </p:nvSpPr>
        <p:spPr>
          <a:xfrm>
            <a:off x="228600" y="152400"/>
            <a:ext cx="7125113" cy="772076"/>
          </a:xfrm>
        </p:spPr>
        <p:txBody>
          <a:bodyPr/>
          <a:lstStyle/>
          <a:p>
            <a:r>
              <a:rPr lang="en-US" dirty="0" smtClean="0"/>
              <a:t>        </a:t>
            </a:r>
            <a:r>
              <a:rPr lang="en-US" b="1" u="sng" dirty="0" smtClean="0"/>
              <a:t>THE RIVER INDUS</a:t>
            </a:r>
            <a:endParaRPr lang="en-US" b="1" u="sng" dirty="0"/>
          </a:p>
        </p:txBody>
      </p:sp>
      <p:sp>
        <p:nvSpPr>
          <p:cNvPr id="6" name="Rectangle 5"/>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108552194"/>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381000"/>
            <a:ext cx="8134555" cy="924475"/>
          </a:xfrm>
        </p:spPr>
        <p:txBody>
          <a:bodyPr/>
          <a:lstStyle/>
          <a:p>
            <a:r>
              <a:rPr lang="en-US" sz="5400" b="1" u="sng" dirty="0" smtClean="0"/>
              <a:t>THE GANGA RIVER</a:t>
            </a:r>
            <a:endParaRPr lang="en-US" sz="5400" b="1" u="sng" dirty="0"/>
          </a:p>
        </p:txBody>
      </p:sp>
      <p:pic>
        <p:nvPicPr>
          <p:cNvPr id="13314" name="Picture 2" descr="C:\Users\meet\Downloads\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524000"/>
            <a:ext cx="40386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5" name="Picture 3" descr="C:\Users\meet\Downloads\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2438400"/>
            <a:ext cx="4038600"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C:\Users\meet\Downloads\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 y="4191000"/>
            <a:ext cx="4038600" cy="250371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166672589"/>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wipe(down)">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125113" cy="924475"/>
          </a:xfrm>
        </p:spPr>
        <p:txBody>
          <a:bodyPr/>
          <a:lstStyle/>
          <a:p>
            <a:r>
              <a:rPr lang="en-US" dirty="0" smtClean="0"/>
              <a:t>    </a:t>
            </a:r>
            <a:r>
              <a:rPr lang="en-US" b="1" u="sng" dirty="0" smtClean="0"/>
              <a:t>THE RIVER GANGA</a:t>
            </a:r>
            <a:endParaRPr lang="en-US" b="1" u="sng" dirty="0"/>
          </a:p>
        </p:txBody>
      </p:sp>
      <p:sp>
        <p:nvSpPr>
          <p:cNvPr id="3" name="Content Placeholder 2"/>
          <p:cNvSpPr>
            <a:spLocks noGrp="1"/>
          </p:cNvSpPr>
          <p:nvPr>
            <p:ph idx="1"/>
          </p:nvPr>
        </p:nvSpPr>
        <p:spPr>
          <a:xfrm>
            <a:off x="381000" y="990600"/>
            <a:ext cx="7753555" cy="5486399"/>
          </a:xfrm>
        </p:spPr>
        <p:txBody>
          <a:bodyPr>
            <a:normAutofit/>
          </a:bodyPr>
          <a:lstStyle/>
          <a:p>
            <a:r>
              <a:rPr lang="en-US" dirty="0"/>
              <a:t>The Ganges has many names associated with its many roles in Sanskrit mythology. Bhagiratha himself is the source of the name Bhagirathi (of Bhagiratha), which is its initial stream, but is also another name for the Hooghly. At one point, Bhagiratha went too close to the sage Jahnu's meditation site, and the disturbed hermit immediately gulped up all the waters. Eventually, after more persuasion from Bhagiratha, the sage yielded the waters, but Ganges retained the name "Jahnavi“. Water from the Ganga has the recursive property that any water mixed with even the minutest quantity of Ganga water becomes Ganga water, and inherits its healing and other holy properties. Also, despite its many impurities, Ganga water does not rot or stink if stored for several days</a:t>
            </a:r>
            <a:r>
              <a:rPr lang="en-US" dirty="0" smtClean="0"/>
              <a:t>.</a:t>
            </a:r>
          </a:p>
          <a:p>
            <a:endParaRPr lang="en-US" dirty="0"/>
          </a:p>
          <a:p>
            <a:endParaRPr lang="en-US" dirty="0" smtClean="0"/>
          </a:p>
          <a:p>
            <a:pPr marL="0" indent="0">
              <a:buNone/>
            </a:pPr>
            <a:r>
              <a:rPr lang="en-US" dirty="0" smtClean="0"/>
              <a:t> </a:t>
            </a:r>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166762284"/>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7982155" cy="6858000"/>
          </a:xfrm>
        </p:spPr>
        <p:txBody>
          <a:bodyPr>
            <a:normAutofit/>
          </a:bodyPr>
          <a:lstStyle/>
          <a:p>
            <a:pPr marL="0" indent="0">
              <a:buNone/>
            </a:pPr>
            <a:r>
              <a:rPr lang="en-US" sz="4000" b="1" dirty="0"/>
              <a:t> </a:t>
            </a:r>
            <a:r>
              <a:rPr lang="en-US" sz="4000" b="1" dirty="0" smtClean="0"/>
              <a:t>   </a:t>
            </a:r>
            <a:r>
              <a:rPr lang="en-US" sz="4000" b="1" u="sng" dirty="0" smtClean="0"/>
              <a:t>Numerous </a:t>
            </a:r>
            <a:r>
              <a:rPr lang="en-US" sz="4000" b="1" u="sng" dirty="0"/>
              <a:t>Tributaries</a:t>
            </a:r>
            <a:r>
              <a:rPr lang="en-US" sz="4000" b="1" u="sng" dirty="0" smtClean="0"/>
              <a:t>:</a:t>
            </a:r>
          </a:p>
          <a:p>
            <a:pPr marL="0" indent="0">
              <a:buNone/>
            </a:pPr>
            <a:r>
              <a:rPr lang="en-US" dirty="0" smtClean="0"/>
              <a:t>i</a:t>
            </a:r>
            <a:r>
              <a:rPr lang="en-US" dirty="0"/>
              <a:t>. From the north, the Ganga is joined by numerous tributaries like-the Yamuna, the Gomti, the Ghaghara, the Gandak and the Kosi.</a:t>
            </a:r>
          </a:p>
          <a:p>
            <a:pPr marL="0" indent="0">
              <a:buNone/>
            </a:pPr>
            <a:r>
              <a:rPr lang="en-US" dirty="0"/>
              <a:t>ii. The river Yamuna rises from the Yamunotri Glacier in the Himalayas.</a:t>
            </a:r>
          </a:p>
          <a:p>
            <a:pPr marL="0" indent="0">
              <a:buNone/>
            </a:pPr>
            <a:r>
              <a:rPr lang="en-US" dirty="0"/>
              <a:t>a. It flows parallel to the Ganga.</a:t>
            </a:r>
          </a:p>
          <a:p>
            <a:pPr marL="0" indent="0">
              <a:buNone/>
            </a:pPr>
            <a:r>
              <a:rPr lang="en-US" dirty="0"/>
              <a:t>b. It is the right bank tributaries of the Ganga and meets the Ganga at Allahabad.</a:t>
            </a:r>
          </a:p>
          <a:p>
            <a:pPr marL="0" indent="0">
              <a:buNone/>
            </a:pPr>
            <a:r>
              <a:rPr lang="en-US" dirty="0" smtClean="0"/>
              <a:t>iii. The Ghaghara, the Gandak and the Kosi rise in the Nepal Himalayas.</a:t>
            </a:r>
          </a:p>
          <a:p>
            <a:pPr marL="0" indent="0">
              <a:buNone/>
            </a:pPr>
            <a:r>
              <a:rPr lang="en-US" dirty="0" smtClean="0"/>
              <a:t>These </a:t>
            </a:r>
            <a:r>
              <a:rPr lang="en-US" dirty="0"/>
              <a:t>rivers flood parts of the northern plain every year, causing widespread havoc but enriching the soil for the extensive agricultural lands of the north plains.</a:t>
            </a:r>
          </a:p>
          <a:p>
            <a:pPr marL="0" indent="0">
              <a:buNone/>
            </a:pPr>
            <a:r>
              <a:rPr lang="en-US" dirty="0"/>
              <a:t>iv. The main tributaries coming from the peninsular uplands, are the Chambal, the Betwa, the Son and the Damodar.</a:t>
            </a:r>
          </a:p>
          <a:p>
            <a:pPr marL="0" indent="0">
              <a:buNone/>
            </a:pPr>
            <a:r>
              <a:rPr lang="en-US" dirty="0"/>
              <a:t>a. They rise from semiarid areas.</a:t>
            </a:r>
          </a:p>
          <a:p>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61847011"/>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125113" cy="772076"/>
          </a:xfrm>
        </p:spPr>
        <p:txBody>
          <a:bodyPr/>
          <a:lstStyle/>
          <a:p>
            <a:r>
              <a:rPr lang="en-US" dirty="0" smtClean="0"/>
              <a:t>     </a:t>
            </a:r>
            <a:r>
              <a:rPr lang="en-US" b="1" u="sng" dirty="0" smtClean="0"/>
              <a:t>Numerous </a:t>
            </a:r>
            <a:r>
              <a:rPr lang="en-US" b="1" u="sng" dirty="0"/>
              <a:t>Tributaries</a:t>
            </a:r>
            <a:r>
              <a:rPr lang="en-US" b="1" u="sng" dirty="0" smtClean="0"/>
              <a:t>:</a:t>
            </a:r>
            <a:endParaRPr lang="en-US" b="1" u="sng" dirty="0"/>
          </a:p>
        </p:txBody>
      </p:sp>
      <p:sp>
        <p:nvSpPr>
          <p:cNvPr id="3" name="Content Placeholder 2"/>
          <p:cNvSpPr>
            <a:spLocks noGrp="1"/>
          </p:cNvSpPr>
          <p:nvPr>
            <p:ph idx="1"/>
          </p:nvPr>
        </p:nvSpPr>
        <p:spPr>
          <a:xfrm>
            <a:off x="32657" y="762000"/>
            <a:ext cx="8196943" cy="6019799"/>
          </a:xfrm>
        </p:spPr>
        <p:txBody>
          <a:bodyPr>
            <a:normAutofit/>
          </a:bodyPr>
          <a:lstStyle/>
          <a:p>
            <a:pPr marL="0" indent="0">
              <a:buNone/>
            </a:pPr>
            <a:r>
              <a:rPr lang="en-US" dirty="0" smtClean="0"/>
              <a:t>b</a:t>
            </a:r>
            <a:r>
              <a:rPr lang="en-US" dirty="0"/>
              <a:t>. They have shorter courses and do not carry much water in them.</a:t>
            </a:r>
          </a:p>
          <a:p>
            <a:pPr marL="0" indent="0">
              <a:buNone/>
            </a:pPr>
            <a:r>
              <a:rPr lang="en-US" dirty="0"/>
              <a:t>v. Ganga is enriched with the waters from its right and left bank tributaries.</a:t>
            </a:r>
          </a:p>
          <a:p>
            <a:pPr marL="0" indent="0">
              <a:buNone/>
            </a:pPr>
            <a:r>
              <a:rPr lang="en-US" dirty="0"/>
              <a:t>vi. It flows eastwards till Farakka in West </a:t>
            </a:r>
            <a:r>
              <a:rPr lang="en-US" dirty="0" smtClean="0"/>
              <a:t>Bengal. </a:t>
            </a:r>
            <a:r>
              <a:rPr lang="en-US" dirty="0"/>
              <a:t>This is the northernmost point of the Ganga delta.</a:t>
            </a:r>
          </a:p>
          <a:p>
            <a:pPr marL="0" indent="0">
              <a:buNone/>
            </a:pPr>
            <a:r>
              <a:rPr lang="en-US" dirty="0"/>
              <a:t>The river bifurcates here.</a:t>
            </a:r>
          </a:p>
          <a:p>
            <a:pPr marL="0" indent="0">
              <a:buNone/>
            </a:pPr>
            <a:r>
              <a:rPr lang="en-US" dirty="0"/>
              <a:t>vii. The Bhagirathi-Hooghly (distributary) flows southward through the deltaic plains to the Bay of Bangal.</a:t>
            </a:r>
          </a:p>
          <a:p>
            <a:pPr marL="0" indent="0">
              <a:buNone/>
            </a:pPr>
            <a:r>
              <a:rPr lang="en-US" dirty="0"/>
              <a:t>viii. The mainstreams flow southward into the Bangladesh and is joined by the Brahmaputra. It is known as the Jamuna here, further downstream. It is known as the Meghna.</a:t>
            </a:r>
          </a:p>
          <a:p>
            <a:pPr marL="0" indent="0">
              <a:buNone/>
            </a:pPr>
            <a:r>
              <a:rPr lang="en-US" dirty="0"/>
              <a:t>ix. This mighty river, with waters from Ganga, and the Brahmaputra flows into the Bay of Bangal and forms the Sunderban delta. It is the most classic and the largest delta of the world</a:t>
            </a:r>
            <a:r>
              <a:rPr lang="en-US" dirty="0" smtClean="0"/>
              <a:t>.</a:t>
            </a:r>
            <a:endParaRPr lang="en-US" dirty="0"/>
          </a:p>
          <a:p>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160742750"/>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10210800" cy="924475"/>
          </a:xfrm>
        </p:spPr>
        <p:txBody>
          <a:bodyPr/>
          <a:lstStyle/>
          <a:p>
            <a:r>
              <a:rPr lang="en-US" sz="4800" b="1" u="sng" dirty="0" smtClean="0"/>
              <a:t>THE BRAHMAPUTRA RIVER</a:t>
            </a:r>
            <a:endParaRPr lang="en-US" sz="4800" b="1" u="sng" dirty="0"/>
          </a:p>
        </p:txBody>
      </p:sp>
      <p:pic>
        <p:nvPicPr>
          <p:cNvPr id="14338" name="Picture 2" descr="C:\Users\meet\Downloads\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600200"/>
            <a:ext cx="3810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39" name="Picture 3" descr="C:\Users\meet\Downloads\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7200" y="2732314"/>
            <a:ext cx="4038600"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C:\Users\meet\Downloads\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 y="4114800"/>
            <a:ext cx="38100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596960548"/>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7" y="76200"/>
            <a:ext cx="8496713" cy="924475"/>
          </a:xfrm>
        </p:spPr>
        <p:txBody>
          <a:bodyPr/>
          <a:lstStyle/>
          <a:p>
            <a:r>
              <a:rPr lang="en-US" dirty="0" smtClean="0"/>
              <a:t>     </a:t>
            </a:r>
            <a:r>
              <a:rPr lang="en-US" b="1" u="sng" dirty="0" smtClean="0"/>
              <a:t>THE RIVER BRAHMAPUTRA</a:t>
            </a:r>
            <a:endParaRPr lang="en-US" b="1" u="sng" dirty="0"/>
          </a:p>
        </p:txBody>
      </p:sp>
      <p:sp>
        <p:nvSpPr>
          <p:cNvPr id="3" name="Content Placeholder 2"/>
          <p:cNvSpPr>
            <a:spLocks noGrp="1"/>
          </p:cNvSpPr>
          <p:nvPr>
            <p:ph idx="1"/>
          </p:nvPr>
        </p:nvSpPr>
        <p:spPr>
          <a:xfrm>
            <a:off x="76200" y="914400"/>
            <a:ext cx="8058355" cy="5943599"/>
          </a:xfrm>
        </p:spPr>
        <p:txBody>
          <a:bodyPr>
            <a:normAutofit lnSpcReduction="10000"/>
          </a:bodyPr>
          <a:lstStyle/>
          <a:p>
            <a:r>
              <a:rPr lang="en-US" dirty="0"/>
              <a:t>i. Brahmaputra rises in Tibet, east of Mansarowar Lake very close to the sources of the Indus and the Satluj.</a:t>
            </a:r>
          </a:p>
          <a:p>
            <a:endParaRPr lang="en-US" dirty="0"/>
          </a:p>
          <a:p>
            <a:r>
              <a:rPr lang="en-US" dirty="0"/>
              <a:t>ii. In Tibet, it is known by the name, Tsang Po.</a:t>
            </a:r>
          </a:p>
          <a:p>
            <a:endParaRPr lang="en-US" dirty="0"/>
          </a:p>
          <a:p>
            <a:r>
              <a:rPr lang="en-US" dirty="0"/>
              <a:t>iii. It is slightly longer than the Indus, and most of its course lies in Tibet.</a:t>
            </a:r>
          </a:p>
          <a:p>
            <a:endParaRPr lang="en-US" dirty="0"/>
          </a:p>
          <a:p>
            <a:r>
              <a:rPr lang="en-US" dirty="0"/>
              <a:t>iv. It flows eastwards parallel to the Himalayas to its south.</a:t>
            </a:r>
          </a:p>
          <a:p>
            <a:endParaRPr lang="en-US" dirty="0"/>
          </a:p>
          <a:p>
            <a:r>
              <a:rPr lang="en-US" dirty="0"/>
              <a:t>v. When it reaches mountain peak of Namcha Barwa (7757 m), it takes a 'U' twin and makes a 5500 m deep gorge.</a:t>
            </a:r>
          </a:p>
          <a:p>
            <a:endParaRPr lang="en-US" dirty="0"/>
          </a:p>
          <a:p>
            <a:r>
              <a:rPr lang="en-US" dirty="0" smtClean="0"/>
              <a:t>vi. </a:t>
            </a:r>
            <a:r>
              <a:rPr lang="en-US" dirty="0"/>
              <a:t>Then it enters India in Arunachal Pradesh through a gorge. Here it is called the Dihang and it is joined by the Dibang, the Lohit, the Kenula and numerous other tributaries to form the Brahmaputra in Assam.</a:t>
            </a:r>
          </a:p>
          <a:p>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903924615"/>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0"/>
            <a:ext cx="8817429" cy="924475"/>
          </a:xfrm>
        </p:spPr>
        <p:txBody>
          <a:bodyPr/>
          <a:lstStyle/>
          <a:p>
            <a:r>
              <a:rPr lang="en-US" dirty="0" smtClean="0"/>
              <a:t>      </a:t>
            </a:r>
            <a:r>
              <a:rPr lang="en-US" b="1" u="sng" dirty="0" smtClean="0"/>
              <a:t>THE RIVER BRAHMAPUTRA</a:t>
            </a:r>
            <a:endParaRPr lang="en-US" b="1" u="sng" dirty="0"/>
          </a:p>
        </p:txBody>
      </p:sp>
      <p:sp>
        <p:nvSpPr>
          <p:cNvPr id="3" name="Content Placeholder 2"/>
          <p:cNvSpPr>
            <a:spLocks noGrp="1"/>
          </p:cNvSpPr>
          <p:nvPr>
            <p:ph idx="1"/>
          </p:nvPr>
        </p:nvSpPr>
        <p:spPr>
          <a:xfrm>
            <a:off x="152400" y="838201"/>
            <a:ext cx="8153400" cy="5867400"/>
          </a:xfrm>
        </p:spPr>
        <p:txBody>
          <a:bodyPr>
            <a:normAutofit/>
          </a:bodyPr>
          <a:lstStyle/>
          <a:p>
            <a:r>
              <a:rPr lang="en-US" dirty="0" smtClean="0"/>
              <a:t>vii. </a:t>
            </a:r>
            <a:r>
              <a:rPr lang="en-US" dirty="0"/>
              <a:t>In Tibet Tsang Po river carries a smaller volume of water and less silt as it is a comparatively dry and hard rocked area.</a:t>
            </a:r>
          </a:p>
          <a:p>
            <a:endParaRPr lang="en-US" dirty="0"/>
          </a:p>
          <a:p>
            <a:r>
              <a:rPr lang="en-US" dirty="0" smtClean="0"/>
              <a:t>viii. </a:t>
            </a:r>
            <a:r>
              <a:rPr lang="en-US" dirty="0"/>
              <a:t>In India it passes through a region, which receives a huge amount of rainfall. The result is that the river carries a large volume of water and considerable amount of silt.</a:t>
            </a:r>
          </a:p>
          <a:p>
            <a:endParaRPr lang="en-US" dirty="0"/>
          </a:p>
          <a:p>
            <a:r>
              <a:rPr lang="en-US" dirty="0" smtClean="0"/>
              <a:t>ix</a:t>
            </a:r>
            <a:r>
              <a:rPr lang="en-US" dirty="0"/>
              <a:t>. The Brahmaputra has a braided channel in its entire length in Assam, with numerous riverine islands.</a:t>
            </a:r>
          </a:p>
          <a:p>
            <a:endParaRPr lang="en-US" dirty="0"/>
          </a:p>
          <a:p>
            <a:r>
              <a:rPr lang="en-US" dirty="0" smtClean="0"/>
              <a:t>x. </a:t>
            </a:r>
            <a:r>
              <a:rPr lang="en-US" dirty="0"/>
              <a:t>Every year during the rainy season, Brahmaputra River floods its banks and causes widespread devastation in Assam and Bangladesh.</a:t>
            </a:r>
          </a:p>
          <a:p>
            <a:endParaRPr lang="en-US" dirty="0"/>
          </a:p>
          <a:p>
            <a:r>
              <a:rPr lang="en-US" dirty="0" smtClean="0"/>
              <a:t>xi. </a:t>
            </a:r>
            <a:r>
              <a:rPr lang="en-US" dirty="0"/>
              <a:t>The river also shifts its channels during rainy season every year.</a:t>
            </a:r>
          </a:p>
        </p:txBody>
      </p:sp>
      <p:sp>
        <p:nvSpPr>
          <p:cNvPr id="4" name="Rectangle 3"/>
          <p:cNvSpPr/>
          <p:nvPr/>
        </p:nvSpPr>
        <p:spPr>
          <a:xfrm>
            <a:off x="7478486" y="62484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43765954"/>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9" y="228600"/>
            <a:ext cx="8860971" cy="6629400"/>
          </a:xfrm>
        </p:spPr>
        <p:txBody>
          <a:bodyPr/>
          <a:lstStyle/>
          <a:p>
            <a:r>
              <a:rPr lang="en-US" b="1" dirty="0" smtClean="0"/>
              <a:t> </a:t>
            </a:r>
            <a:r>
              <a:rPr lang="en-US" b="1" u="sng" dirty="0" smtClean="0"/>
              <a:t>DRAINAGE</a:t>
            </a:r>
            <a:r>
              <a:rPr lang="en-US" b="1" dirty="0" smtClean="0"/>
              <a:t>:-</a:t>
            </a:r>
          </a:p>
          <a:p>
            <a:pPr marL="0" indent="0">
              <a:buNone/>
            </a:pPr>
            <a:r>
              <a:rPr lang="en-US" b="1" dirty="0" smtClean="0"/>
              <a:t>     </a:t>
            </a:r>
            <a:r>
              <a:rPr lang="en-US" dirty="0" smtClean="0"/>
              <a:t>The </a:t>
            </a:r>
            <a:r>
              <a:rPr lang="en-US" dirty="0"/>
              <a:t>term drainage describes the river system of </a:t>
            </a:r>
            <a:r>
              <a:rPr lang="en-US" dirty="0" smtClean="0"/>
              <a:t>an area.</a:t>
            </a:r>
          </a:p>
          <a:p>
            <a:pPr marL="0" indent="0">
              <a:buNone/>
            </a:pPr>
            <a:endParaRPr lang="en-US" dirty="0" smtClean="0"/>
          </a:p>
          <a:p>
            <a:r>
              <a:rPr lang="en-US" b="1" u="sng" dirty="0" smtClean="0"/>
              <a:t>Drainage Basin</a:t>
            </a:r>
            <a:r>
              <a:rPr lang="en-US" dirty="0" smtClean="0"/>
              <a:t>:- </a:t>
            </a:r>
            <a:endParaRPr lang="en-US" dirty="0"/>
          </a:p>
          <a:p>
            <a:pPr marL="0" indent="0">
              <a:buNone/>
            </a:pPr>
            <a:r>
              <a:rPr lang="en-US" dirty="0" smtClean="0"/>
              <a:t>    The are drained by a single river system is called a drainage basin. </a:t>
            </a:r>
          </a:p>
          <a:p>
            <a:pPr marL="0" indent="0">
              <a:buNone/>
            </a:pPr>
            <a:endParaRPr lang="en-US" dirty="0" smtClean="0"/>
          </a:p>
          <a:p>
            <a:r>
              <a:rPr lang="en-US" b="1" u="sng" dirty="0" smtClean="0"/>
              <a:t>Water </a:t>
            </a:r>
            <a:r>
              <a:rPr lang="en-US" b="1" u="sng" dirty="0"/>
              <a:t>Divide.</a:t>
            </a:r>
          </a:p>
          <a:p>
            <a:pPr marL="0" indent="0">
              <a:buNone/>
            </a:pPr>
            <a:r>
              <a:rPr lang="en-US" dirty="0" smtClean="0"/>
              <a:t>    Any elevated area, such as a mountain or an upland which divides two   drainage basins is known as a Water Divide.</a:t>
            </a:r>
          </a:p>
          <a:p>
            <a:pPr marL="0" indent="0">
              <a:buNone/>
            </a:pPr>
            <a:endParaRPr lang="en-US" b="1" u="sng" dirty="0" smtClean="0"/>
          </a:p>
          <a:p>
            <a:r>
              <a:rPr lang="en-US" b="1" u="sng" dirty="0" smtClean="0"/>
              <a:t>River </a:t>
            </a:r>
            <a:r>
              <a:rPr lang="en-US" b="1" u="sng" dirty="0"/>
              <a:t>system</a:t>
            </a:r>
          </a:p>
          <a:p>
            <a:pPr marL="0" indent="0">
              <a:buNone/>
            </a:pPr>
            <a:r>
              <a:rPr lang="en-US" dirty="0" smtClean="0"/>
              <a:t>     A </a:t>
            </a:r>
            <a:r>
              <a:rPr lang="en-US" dirty="0"/>
              <a:t>river along with its tributaries may be called a river </a:t>
            </a:r>
            <a:r>
              <a:rPr lang="en-US" dirty="0" smtClean="0"/>
              <a:t>system.</a:t>
            </a:r>
          </a:p>
          <a:p>
            <a:pPr marL="0" indent="0">
              <a:buNone/>
            </a:pPr>
            <a:r>
              <a:rPr lang="en-US" dirty="0" smtClean="0"/>
              <a:t> </a:t>
            </a:r>
            <a:endParaRPr lang="en-US" dirty="0"/>
          </a:p>
        </p:txBody>
      </p:sp>
      <p:pic>
        <p:nvPicPr>
          <p:cNvPr id="2253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2800" y="6172200"/>
            <a:ext cx="1695450" cy="554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71600" y="6629400"/>
            <a:ext cx="457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MB=MEET BHANUSHALI</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419291140"/>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924475"/>
          </a:xfrm>
        </p:spPr>
        <p:txBody>
          <a:bodyPr/>
          <a:lstStyle/>
          <a:p>
            <a:r>
              <a:rPr lang="en-US" sz="5400" b="1" u="sng" dirty="0" smtClean="0"/>
              <a:t>PENINSULAR RIVER</a:t>
            </a:r>
            <a:endParaRPr lang="en-US" sz="5400" b="1" u="sng" dirty="0"/>
          </a:p>
        </p:txBody>
      </p:sp>
      <p:sp>
        <p:nvSpPr>
          <p:cNvPr id="3" name="Content Placeholder 2"/>
          <p:cNvSpPr>
            <a:spLocks noGrp="1"/>
          </p:cNvSpPr>
          <p:nvPr>
            <p:ph idx="1"/>
          </p:nvPr>
        </p:nvSpPr>
        <p:spPr>
          <a:xfrm>
            <a:off x="0" y="1295401"/>
            <a:ext cx="8305800" cy="5562599"/>
          </a:xfrm>
        </p:spPr>
        <p:txBody>
          <a:bodyPr>
            <a:normAutofit/>
          </a:bodyPr>
          <a:lstStyle/>
          <a:p>
            <a:r>
              <a:rPr lang="en-US" sz="2400" dirty="0"/>
              <a:t>The main water divide in Peninsular India </a:t>
            </a:r>
            <a:r>
              <a:rPr lang="en-US" sz="2400" dirty="0" smtClean="0"/>
              <a:t>is formed </a:t>
            </a:r>
            <a:r>
              <a:rPr lang="en-US" sz="2400" dirty="0"/>
              <a:t>by the Western Ghats, which runs </a:t>
            </a:r>
            <a:r>
              <a:rPr lang="en-US" sz="2400" dirty="0" smtClean="0"/>
              <a:t>from north </a:t>
            </a:r>
            <a:r>
              <a:rPr lang="en-US" sz="2400" dirty="0"/>
              <a:t>to south close to the western </a:t>
            </a:r>
            <a:r>
              <a:rPr lang="en-US" sz="2400" dirty="0" smtClean="0"/>
              <a:t>coast .Most of </a:t>
            </a:r>
            <a:r>
              <a:rPr lang="en-US" sz="2400" dirty="0"/>
              <a:t>the major rivers of the Peninsula such </a:t>
            </a:r>
            <a:r>
              <a:rPr lang="en-US" sz="2400" dirty="0" smtClean="0"/>
              <a:t>as the </a:t>
            </a:r>
            <a:r>
              <a:rPr lang="en-US" sz="2400" dirty="0"/>
              <a:t>Mahanadi, the Godavari, the Krishna </a:t>
            </a:r>
            <a:r>
              <a:rPr lang="en-US" sz="2400" dirty="0" smtClean="0"/>
              <a:t>and the </a:t>
            </a:r>
            <a:r>
              <a:rPr lang="en-US" sz="2400" dirty="0"/>
              <a:t>Kaveri flow eastwards and drain into </a:t>
            </a:r>
            <a:r>
              <a:rPr lang="en-US" sz="2400" dirty="0" smtClean="0"/>
              <a:t>the Bay </a:t>
            </a:r>
            <a:r>
              <a:rPr lang="en-US" sz="2400" dirty="0"/>
              <a:t>of Bengal. These rivers make deltas </a:t>
            </a:r>
            <a:r>
              <a:rPr lang="en-US" sz="2400" dirty="0" smtClean="0"/>
              <a:t>at their </a:t>
            </a:r>
            <a:r>
              <a:rPr lang="en-US" sz="2400" dirty="0"/>
              <a:t>mouths. There are numerous </a:t>
            </a:r>
            <a:r>
              <a:rPr lang="en-US" sz="2400" dirty="0" smtClean="0"/>
              <a:t>small streams </a:t>
            </a:r>
            <a:r>
              <a:rPr lang="en-US" sz="2400" dirty="0"/>
              <a:t>flowing west of the Western </a:t>
            </a:r>
            <a:r>
              <a:rPr lang="en-US" sz="2400" dirty="0" smtClean="0"/>
              <a:t>Ghats .</a:t>
            </a:r>
            <a:r>
              <a:rPr lang="en-US" sz="2400" dirty="0"/>
              <a:t>The Narmada and the Tapi are the only </a:t>
            </a:r>
            <a:r>
              <a:rPr lang="en-US" sz="2400" dirty="0" smtClean="0"/>
              <a:t>long rivers</a:t>
            </a:r>
            <a:r>
              <a:rPr lang="en-US" sz="2400" dirty="0"/>
              <a:t>, which flow west and make </a:t>
            </a:r>
            <a:r>
              <a:rPr lang="en-US" sz="2400" dirty="0" smtClean="0"/>
              <a:t>esturies .The drainage </a:t>
            </a:r>
            <a:r>
              <a:rPr lang="en-US" sz="2400" dirty="0"/>
              <a:t>basins of the peninsular rivers </a:t>
            </a:r>
            <a:r>
              <a:rPr lang="en-US" sz="2400" dirty="0" smtClean="0"/>
              <a:t>are comparitevely </a:t>
            </a:r>
            <a:r>
              <a:rPr lang="en-US" sz="2400" dirty="0"/>
              <a:t>small in size.</a:t>
            </a:r>
          </a:p>
          <a:p>
            <a:endParaRPr lang="en-US" sz="2400"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034015314"/>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924475"/>
          </a:xfrm>
        </p:spPr>
        <p:txBody>
          <a:bodyPr/>
          <a:lstStyle/>
          <a:p>
            <a:r>
              <a:rPr lang="en-US" sz="5400" b="1" u="sng" dirty="0" smtClean="0"/>
              <a:t>PENINSULAR  RIVERS</a:t>
            </a:r>
            <a:endParaRPr lang="en-US" sz="5400" b="1" u="sng" dirty="0"/>
          </a:p>
        </p:txBody>
      </p:sp>
      <p:sp>
        <p:nvSpPr>
          <p:cNvPr id="3" name="Content Placeholder 2"/>
          <p:cNvSpPr>
            <a:spLocks noGrp="1"/>
          </p:cNvSpPr>
          <p:nvPr>
            <p:ph idx="1"/>
          </p:nvPr>
        </p:nvSpPr>
        <p:spPr>
          <a:xfrm>
            <a:off x="95045" y="1219200"/>
            <a:ext cx="7905955" cy="5020598"/>
          </a:xfrm>
        </p:spPr>
        <p:style>
          <a:lnRef idx="1">
            <a:schemeClr val="accent6"/>
          </a:lnRef>
          <a:fillRef idx="3">
            <a:schemeClr val="accent6"/>
          </a:fillRef>
          <a:effectRef idx="2">
            <a:schemeClr val="accent6"/>
          </a:effectRef>
          <a:fontRef idx="minor">
            <a:schemeClr val="lt1"/>
          </a:fontRef>
        </p:style>
        <p:txBody>
          <a:bodyPr/>
          <a:lstStyle/>
          <a:p>
            <a:pPr marL="0" indent="0">
              <a:buNone/>
            </a:pPr>
            <a:r>
              <a:rPr lang="en-US" dirty="0" smtClean="0"/>
              <a:t>THE MAJOR PENINSULAR RIVERS ARE:-</a:t>
            </a:r>
          </a:p>
          <a:p>
            <a:pPr>
              <a:buFont typeface="+mj-lt"/>
              <a:buAutoNum type="arabicPeriod"/>
            </a:pPr>
            <a:r>
              <a:rPr lang="en-US" dirty="0" smtClean="0">
                <a:hlinkClick r:id="rId2" action="ppaction://hlinksldjump"/>
              </a:rPr>
              <a:t>THE NARMADA</a:t>
            </a:r>
            <a:r>
              <a:rPr lang="en-US" dirty="0" smtClean="0"/>
              <a:t>.</a:t>
            </a:r>
          </a:p>
          <a:p>
            <a:pPr>
              <a:buFont typeface="+mj-lt"/>
              <a:buAutoNum type="arabicPeriod"/>
            </a:pPr>
            <a:r>
              <a:rPr lang="en-US" dirty="0" smtClean="0">
                <a:hlinkClick r:id="rId3" action="ppaction://hlinksldjump"/>
              </a:rPr>
              <a:t>THE TAPI</a:t>
            </a:r>
            <a:r>
              <a:rPr lang="en-US" dirty="0" smtClean="0"/>
              <a:t>.</a:t>
            </a:r>
          </a:p>
          <a:p>
            <a:pPr>
              <a:buFont typeface="+mj-lt"/>
              <a:buAutoNum type="arabicPeriod"/>
            </a:pPr>
            <a:r>
              <a:rPr lang="en-US" dirty="0" smtClean="0">
                <a:hlinkClick r:id="rId4" action="ppaction://hlinksldjump"/>
              </a:rPr>
              <a:t>THE GODAVARI</a:t>
            </a:r>
            <a:r>
              <a:rPr lang="en-US" dirty="0" smtClean="0"/>
              <a:t>.</a:t>
            </a:r>
          </a:p>
          <a:p>
            <a:pPr>
              <a:buFont typeface="+mj-lt"/>
              <a:buAutoNum type="arabicPeriod"/>
            </a:pPr>
            <a:r>
              <a:rPr lang="en-US" dirty="0" smtClean="0">
                <a:hlinkClick r:id="rId5" action="ppaction://hlinksldjump"/>
              </a:rPr>
              <a:t>THE MAHANADI.</a:t>
            </a:r>
            <a:endParaRPr lang="en-US" dirty="0" smtClean="0"/>
          </a:p>
          <a:p>
            <a:pPr>
              <a:buFont typeface="+mj-lt"/>
              <a:buAutoNum type="arabicPeriod"/>
            </a:pPr>
            <a:r>
              <a:rPr lang="en-US" dirty="0" smtClean="0">
                <a:hlinkClick r:id="rId6" action="ppaction://hlinksldjump"/>
              </a:rPr>
              <a:t>THE KRISHNA</a:t>
            </a:r>
            <a:r>
              <a:rPr lang="en-US" dirty="0" smtClean="0"/>
              <a:t>.</a:t>
            </a:r>
          </a:p>
          <a:p>
            <a:pPr>
              <a:buFont typeface="+mj-lt"/>
              <a:buAutoNum type="arabicPeriod"/>
            </a:pPr>
            <a:r>
              <a:rPr lang="en-US" dirty="0" smtClean="0">
                <a:hlinkClick r:id="rId7" action="ppaction://hlinksldjump"/>
              </a:rPr>
              <a:t>THE KAVERI.</a:t>
            </a:r>
            <a:endParaRPr lang="en-US" dirty="0" smtClean="0"/>
          </a:p>
          <a:p>
            <a:pPr>
              <a:buFont typeface="+mj-lt"/>
              <a:buAutoNum type="arabicPeriod"/>
            </a:pPr>
            <a:endParaRPr lang="en-US" dirty="0" smtClean="0"/>
          </a:p>
          <a:p>
            <a:pPr>
              <a:buFont typeface="+mj-lt"/>
              <a:buAutoNum type="arabicPeriod"/>
            </a:pPr>
            <a:endParaRPr lang="en-US" dirty="0" smtClean="0"/>
          </a:p>
          <a:p>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
        <p:nvSpPr>
          <p:cNvPr id="6" name="Left Arrow 5"/>
          <p:cNvSpPr/>
          <p:nvPr/>
        </p:nvSpPr>
        <p:spPr>
          <a:xfrm>
            <a:off x="2438400" y="2122714"/>
            <a:ext cx="1676400"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460171" y="2906485"/>
            <a:ext cx="1676400"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438400" y="2514599"/>
            <a:ext cx="1676400"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460171" y="3298371"/>
            <a:ext cx="1695450"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460171" y="3712708"/>
            <a:ext cx="1695450"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Left Arrow 10"/>
          <p:cNvSpPr/>
          <p:nvPr/>
        </p:nvSpPr>
        <p:spPr>
          <a:xfrm>
            <a:off x="2460171" y="4095747"/>
            <a:ext cx="1676400" cy="391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37657100"/>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924475"/>
          </a:xfrm>
        </p:spPr>
        <p:txBody>
          <a:bodyPr/>
          <a:lstStyle/>
          <a:p>
            <a:r>
              <a:rPr lang="en-US" sz="4800" b="1" u="sng" dirty="0" smtClean="0"/>
              <a:t>THE NARMADA RIVER</a:t>
            </a:r>
            <a:endParaRPr lang="en-US" sz="4800" b="1" u="sng" dirty="0"/>
          </a:p>
        </p:txBody>
      </p:sp>
      <p:pic>
        <p:nvPicPr>
          <p:cNvPr id="15362" name="Picture 2" descr="C:\Users\meet\Downloads\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5942" y="1209674"/>
            <a:ext cx="3690257" cy="2600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descr="C:\Users\meet\Downloads\2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1209675"/>
            <a:ext cx="3543300" cy="2600324"/>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C:\Users\meet\Downloads\3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78429" y="4191000"/>
            <a:ext cx="4743450"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028242319"/>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1000"/>
                                        <p:tgtEl>
                                          <p:spTgt spid="15363"/>
                                        </p:tgtEl>
                                      </p:cBhvr>
                                    </p:animEffect>
                                    <p:anim calcmode="lin" valueType="num">
                                      <p:cBhvr>
                                        <p:cTn id="15" dur="1000" fill="hold"/>
                                        <p:tgtEl>
                                          <p:spTgt spid="15363"/>
                                        </p:tgtEl>
                                        <p:attrNameLst>
                                          <p:attrName>ppt_x</p:attrName>
                                        </p:attrNameLst>
                                      </p:cBhvr>
                                      <p:tavLst>
                                        <p:tav tm="0">
                                          <p:val>
                                            <p:strVal val="#ppt_x"/>
                                          </p:val>
                                        </p:tav>
                                        <p:tav tm="100000">
                                          <p:val>
                                            <p:strVal val="#ppt_x"/>
                                          </p:val>
                                        </p:tav>
                                      </p:tavLst>
                                    </p:anim>
                                    <p:anim calcmode="lin" valueType="num">
                                      <p:cBhvr>
                                        <p:cTn id="1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1000"/>
                                        <p:tgtEl>
                                          <p:spTgt spid="15364"/>
                                        </p:tgtEl>
                                      </p:cBhvr>
                                    </p:animEffect>
                                    <p:anim calcmode="lin" valueType="num">
                                      <p:cBhvr>
                                        <p:cTn id="22" dur="1000" fill="hold"/>
                                        <p:tgtEl>
                                          <p:spTgt spid="15364"/>
                                        </p:tgtEl>
                                        <p:attrNameLst>
                                          <p:attrName>ppt_x</p:attrName>
                                        </p:attrNameLst>
                                      </p:cBhvr>
                                      <p:tavLst>
                                        <p:tav tm="0">
                                          <p:val>
                                            <p:strVal val="#ppt_x"/>
                                          </p:val>
                                        </p:tav>
                                        <p:tav tm="100000">
                                          <p:val>
                                            <p:strVal val="#ppt_x"/>
                                          </p:val>
                                        </p:tav>
                                      </p:tavLst>
                                    </p:anim>
                                    <p:anim calcmode="lin" valueType="num">
                                      <p:cBhvr>
                                        <p:cTn id="23"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      </a:t>
            </a:r>
            <a:r>
              <a:rPr lang="en-US" b="1" u="sng" dirty="0" smtClean="0"/>
              <a:t>THE RIVER NARMADA</a:t>
            </a:r>
            <a:endParaRPr lang="en-US" b="1" u="sng" dirty="0"/>
          </a:p>
        </p:txBody>
      </p:sp>
      <p:sp>
        <p:nvSpPr>
          <p:cNvPr id="3" name="Content Placeholder 2"/>
          <p:cNvSpPr>
            <a:spLocks noGrp="1"/>
          </p:cNvSpPr>
          <p:nvPr>
            <p:ph idx="1"/>
          </p:nvPr>
        </p:nvSpPr>
        <p:spPr>
          <a:xfrm>
            <a:off x="152400" y="1219201"/>
            <a:ext cx="7982155" cy="4191000"/>
          </a:xfrm>
        </p:spPr>
        <p:txBody>
          <a:bodyPr/>
          <a:lstStyle/>
          <a:p>
            <a:r>
              <a:rPr lang="en-US" dirty="0"/>
              <a:t>The Narmada rises in the Amarkantak </a:t>
            </a:r>
            <a:r>
              <a:rPr lang="en-US" dirty="0" smtClean="0"/>
              <a:t>hills in </a:t>
            </a:r>
            <a:r>
              <a:rPr lang="en-US" dirty="0"/>
              <a:t>Madhya Pradesh. It flows towards the </a:t>
            </a:r>
            <a:r>
              <a:rPr lang="en-US" dirty="0" smtClean="0"/>
              <a:t>west in </a:t>
            </a:r>
            <a:r>
              <a:rPr lang="en-US" dirty="0"/>
              <a:t>a rift valley formed due to faulting. On </a:t>
            </a:r>
            <a:r>
              <a:rPr lang="en-US" dirty="0" smtClean="0"/>
              <a:t>its way </a:t>
            </a:r>
            <a:r>
              <a:rPr lang="en-US" dirty="0"/>
              <a:t>to the sea, the Narmada creates </a:t>
            </a:r>
            <a:r>
              <a:rPr lang="en-US" dirty="0" smtClean="0"/>
              <a:t>many picturesque </a:t>
            </a:r>
            <a:r>
              <a:rPr lang="en-US" dirty="0"/>
              <a:t>locations. The ‘Marble rocks</a:t>
            </a:r>
            <a:r>
              <a:rPr lang="en-US" dirty="0" smtClean="0"/>
              <a:t>’, near </a:t>
            </a:r>
            <a:r>
              <a:rPr lang="en-US" dirty="0"/>
              <a:t>Jabalpur where the Narmada </a:t>
            </a:r>
            <a:r>
              <a:rPr lang="en-US" dirty="0" smtClean="0"/>
              <a:t>flows through </a:t>
            </a:r>
            <a:r>
              <a:rPr lang="en-US" dirty="0"/>
              <a:t>a deep gorge, and the ‘</a:t>
            </a:r>
            <a:r>
              <a:rPr lang="en-US" dirty="0" smtClean="0"/>
              <a:t>Dhuadhar falls</a:t>
            </a:r>
            <a:r>
              <a:rPr lang="en-US" dirty="0"/>
              <a:t>’ where the river plunges over steep </a:t>
            </a:r>
            <a:r>
              <a:rPr lang="en-US" dirty="0" smtClean="0"/>
              <a:t>rocks ,</a:t>
            </a:r>
            <a:r>
              <a:rPr lang="en-US" dirty="0"/>
              <a:t>are some of the notable ones. All the tributaries of the Narmada are </a:t>
            </a:r>
            <a:r>
              <a:rPr lang="en-US" dirty="0" smtClean="0"/>
              <a:t>very short </a:t>
            </a:r>
            <a:r>
              <a:rPr lang="en-US" dirty="0"/>
              <a:t>and most of these join the main </a:t>
            </a:r>
            <a:r>
              <a:rPr lang="en-US" dirty="0" smtClean="0"/>
              <a:t>stream at </a:t>
            </a:r>
            <a:r>
              <a:rPr lang="en-US" dirty="0"/>
              <a:t>right angles. The Narmada basin covers </a:t>
            </a:r>
            <a:r>
              <a:rPr lang="en-US" dirty="0" smtClean="0"/>
              <a:t>parts of </a:t>
            </a:r>
            <a:r>
              <a:rPr lang="en-US" dirty="0"/>
              <a:t>Madhya Pradesh and Gujarat.</a:t>
            </a:r>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710287413"/>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90600"/>
          </a:xfrm>
        </p:spPr>
        <p:txBody>
          <a:bodyPr/>
          <a:lstStyle/>
          <a:p>
            <a:r>
              <a:rPr lang="en-US" sz="5400" dirty="0" smtClean="0"/>
              <a:t>  </a:t>
            </a:r>
            <a:r>
              <a:rPr lang="en-US" sz="5400" b="1" u="sng" dirty="0" smtClean="0"/>
              <a:t>THE RIVER TAPI</a:t>
            </a:r>
            <a:endParaRPr lang="en-US" sz="5400" b="1" u="sng" dirty="0"/>
          </a:p>
        </p:txBody>
      </p:sp>
      <p:pic>
        <p:nvPicPr>
          <p:cNvPr id="16386" name="Picture 2" descr="C:\Users\meet\Downloads\1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524000"/>
            <a:ext cx="3962400" cy="220980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7" name="Picture 3" descr="C:\Users\meet\Downloads\22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599" y="1524000"/>
            <a:ext cx="4288971" cy="220980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C:\Users\meet\Downloads\33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81200" y="4038600"/>
            <a:ext cx="4869996"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602812043"/>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ircle(in)">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circle(in)">
                                      <p:cBhvr>
                                        <p:cTn id="1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125113" cy="990600"/>
          </a:xfrm>
        </p:spPr>
        <p:txBody>
          <a:bodyPr/>
          <a:lstStyle/>
          <a:p>
            <a:r>
              <a:rPr lang="en-US" b="1" dirty="0"/>
              <a:t> </a:t>
            </a:r>
            <a:r>
              <a:rPr lang="en-US" b="1" dirty="0" smtClean="0"/>
              <a:t>      </a:t>
            </a:r>
            <a:r>
              <a:rPr lang="en-US" b="1" u="sng" dirty="0" smtClean="0"/>
              <a:t>THE RIVER TAPI</a:t>
            </a:r>
            <a:endParaRPr lang="en-US" b="1" u="sng" dirty="0"/>
          </a:p>
        </p:txBody>
      </p:sp>
      <p:sp>
        <p:nvSpPr>
          <p:cNvPr id="3" name="Content Placeholder 2"/>
          <p:cNvSpPr>
            <a:spLocks noGrp="1"/>
          </p:cNvSpPr>
          <p:nvPr>
            <p:ph idx="1"/>
          </p:nvPr>
        </p:nvSpPr>
        <p:spPr>
          <a:xfrm>
            <a:off x="0" y="1676400"/>
            <a:ext cx="8077200" cy="3428999"/>
          </a:xfrm>
        </p:spPr>
        <p:txBody>
          <a:bodyPr/>
          <a:lstStyle/>
          <a:p>
            <a:r>
              <a:rPr lang="en-US" dirty="0"/>
              <a:t>The Tapi rises in the Satpura ranges, in the Betul district of Madhya Pradesh. It also flows in a rift valley parallel to the Narmada but it is much shorter in length. Its basin covers parts of Madhya Pradesh, Gujarat and Maharashtra.</a:t>
            </a:r>
          </a:p>
          <a:p>
            <a:r>
              <a:rPr lang="en-US" dirty="0"/>
              <a:t>The coastal plains between western ghats and the Arabian sea are very narrow. Hence , the coastal rivers are short. The main west flowing rivers are Sabarmati, Mahi ,Bharathpuzha and Periyar. Find out the states in which these rivers drain the water</a:t>
            </a:r>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703726048"/>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152400"/>
            <a:ext cx="9067800" cy="1000676"/>
          </a:xfrm>
        </p:spPr>
        <p:txBody>
          <a:bodyPr/>
          <a:lstStyle/>
          <a:p>
            <a:r>
              <a:rPr lang="en-US" sz="5400" b="1" u="sng" dirty="0" smtClean="0"/>
              <a:t>THE RIVER GODAVARI</a:t>
            </a:r>
            <a:endParaRPr lang="en-US" sz="5400" b="1" u="sng" dirty="0"/>
          </a:p>
        </p:txBody>
      </p:sp>
      <p:pic>
        <p:nvPicPr>
          <p:cNvPr id="17410" name="Picture 2" descr="C:\Users\meet\Downloads\4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295400"/>
            <a:ext cx="3962400" cy="2362200"/>
          </a:xfrm>
          <a:prstGeom prst="rect">
            <a:avLst/>
          </a:prstGeom>
          <a:noFill/>
          <a:extLst>
            <a:ext uri="{909E8E84-426E-40DD-AFC4-6F175D3DCCD1}">
              <a14:hiddenFill xmlns="" xmlns:a14="http://schemas.microsoft.com/office/drawing/2010/main">
                <a:solidFill>
                  <a:srgbClr val="FFFFFF"/>
                </a:solidFill>
              </a14:hiddenFill>
            </a:ext>
          </a:extLst>
        </p:spPr>
      </p:pic>
      <p:pic>
        <p:nvPicPr>
          <p:cNvPr id="17411" name="Picture 3" descr="C:\Users\meet\Downloads\5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1295400"/>
            <a:ext cx="4038600" cy="2362200"/>
          </a:xfrm>
          <a:prstGeom prst="rect">
            <a:avLst/>
          </a:prstGeom>
          <a:noFill/>
          <a:extLst>
            <a:ext uri="{909E8E84-426E-40DD-AFC4-6F175D3DCCD1}">
              <a14:hiddenFill xmlns="" xmlns:a14="http://schemas.microsoft.com/office/drawing/2010/main">
                <a:solidFill>
                  <a:srgbClr val="FFFFFF"/>
                </a:solidFill>
              </a14:hiddenFill>
            </a:ext>
          </a:extLst>
        </p:spPr>
      </p:pic>
      <p:pic>
        <p:nvPicPr>
          <p:cNvPr id="17412" name="Picture 4" descr="C:\Users\meet\Downloads\66.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57400" y="3962400"/>
            <a:ext cx="5029201" cy="26860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731631571"/>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 calcmode="lin" valueType="num">
                                      <p:cBhvr>
                                        <p:cTn id="14" dur="500" fill="hold"/>
                                        <p:tgtEl>
                                          <p:spTgt spid="17411"/>
                                        </p:tgtEl>
                                        <p:attrNameLst>
                                          <p:attrName>ppt_w</p:attrName>
                                        </p:attrNameLst>
                                      </p:cBhvr>
                                      <p:tavLst>
                                        <p:tav tm="0">
                                          <p:val>
                                            <p:fltVal val="0"/>
                                          </p:val>
                                        </p:tav>
                                        <p:tav tm="100000">
                                          <p:val>
                                            <p:strVal val="#ppt_w"/>
                                          </p:val>
                                        </p:tav>
                                      </p:tavLst>
                                    </p:anim>
                                    <p:anim calcmode="lin" valueType="num">
                                      <p:cBhvr>
                                        <p:cTn id="15" dur="500" fill="hold"/>
                                        <p:tgtEl>
                                          <p:spTgt spid="17411"/>
                                        </p:tgtEl>
                                        <p:attrNameLst>
                                          <p:attrName>ppt_h</p:attrName>
                                        </p:attrNameLst>
                                      </p:cBhvr>
                                      <p:tavLst>
                                        <p:tav tm="0">
                                          <p:val>
                                            <p:fltVal val="0"/>
                                          </p:val>
                                        </p:tav>
                                        <p:tav tm="100000">
                                          <p:val>
                                            <p:strVal val="#ppt_h"/>
                                          </p:val>
                                        </p:tav>
                                      </p:tavLst>
                                    </p:anim>
                                    <p:animEffect transition="in" filter="fade">
                                      <p:cBhvr>
                                        <p:cTn id="16" dur="500"/>
                                        <p:tgtEl>
                                          <p:spTgt spid="174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 calcmode="lin" valueType="num">
                                      <p:cBhvr>
                                        <p:cTn id="21" dur="1000" fill="hold"/>
                                        <p:tgtEl>
                                          <p:spTgt spid="17412"/>
                                        </p:tgtEl>
                                        <p:attrNameLst>
                                          <p:attrName>ppt_w</p:attrName>
                                        </p:attrNameLst>
                                      </p:cBhvr>
                                      <p:tavLst>
                                        <p:tav tm="0">
                                          <p:val>
                                            <p:fltVal val="0"/>
                                          </p:val>
                                        </p:tav>
                                        <p:tav tm="100000">
                                          <p:val>
                                            <p:strVal val="#ppt_w"/>
                                          </p:val>
                                        </p:tav>
                                      </p:tavLst>
                                    </p:anim>
                                    <p:anim calcmode="lin" valueType="num">
                                      <p:cBhvr>
                                        <p:cTn id="22" dur="1000" fill="hold"/>
                                        <p:tgtEl>
                                          <p:spTgt spid="17412"/>
                                        </p:tgtEl>
                                        <p:attrNameLst>
                                          <p:attrName>ppt_h</p:attrName>
                                        </p:attrNameLst>
                                      </p:cBhvr>
                                      <p:tavLst>
                                        <p:tav tm="0">
                                          <p:val>
                                            <p:fltVal val="0"/>
                                          </p:val>
                                        </p:tav>
                                        <p:tav tm="100000">
                                          <p:val>
                                            <p:strVal val="#ppt_h"/>
                                          </p:val>
                                        </p:tav>
                                      </p:tavLst>
                                    </p:anim>
                                    <p:anim calcmode="lin" valueType="num">
                                      <p:cBhvr>
                                        <p:cTn id="23" dur="1000" fill="hold"/>
                                        <p:tgtEl>
                                          <p:spTgt spid="17412"/>
                                        </p:tgtEl>
                                        <p:attrNameLst>
                                          <p:attrName>style.rotation</p:attrName>
                                        </p:attrNameLst>
                                      </p:cBhvr>
                                      <p:tavLst>
                                        <p:tav tm="0">
                                          <p:val>
                                            <p:fltVal val="90"/>
                                          </p:val>
                                        </p:tav>
                                        <p:tav tm="100000">
                                          <p:val>
                                            <p:fltVal val="0"/>
                                          </p:val>
                                        </p:tav>
                                      </p:tavLst>
                                    </p:anim>
                                    <p:animEffect transition="in" filter="fade">
                                      <p:cBhvr>
                                        <p:cTn id="24"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125113" cy="924475"/>
          </a:xfrm>
        </p:spPr>
        <p:txBody>
          <a:bodyPr/>
          <a:lstStyle/>
          <a:p>
            <a:r>
              <a:rPr lang="en-US" dirty="0" smtClean="0"/>
              <a:t>       </a:t>
            </a:r>
            <a:r>
              <a:rPr lang="en-US" b="1" u="sng" dirty="0" smtClean="0"/>
              <a:t>THE RIVER GODAVARI</a:t>
            </a:r>
            <a:endParaRPr lang="en-US" b="1" u="sng" dirty="0"/>
          </a:p>
        </p:txBody>
      </p:sp>
      <p:sp>
        <p:nvSpPr>
          <p:cNvPr id="3" name="Content Placeholder 2"/>
          <p:cNvSpPr>
            <a:spLocks noGrp="1"/>
          </p:cNvSpPr>
          <p:nvPr>
            <p:ph idx="1"/>
          </p:nvPr>
        </p:nvSpPr>
        <p:spPr>
          <a:xfrm>
            <a:off x="152400" y="1219201"/>
            <a:ext cx="8077200" cy="5334000"/>
          </a:xfrm>
        </p:spPr>
        <p:txBody>
          <a:bodyPr>
            <a:normAutofit/>
          </a:bodyPr>
          <a:lstStyle/>
          <a:p>
            <a:r>
              <a:rPr lang="en-US" sz="2200" dirty="0"/>
              <a:t>The Godavari is the largest Peninsular </a:t>
            </a:r>
            <a:r>
              <a:rPr lang="en-US" sz="2200" dirty="0" smtClean="0"/>
              <a:t>river .</a:t>
            </a:r>
            <a:r>
              <a:rPr lang="en-US" sz="2200" dirty="0"/>
              <a:t>It rises from the slopes of the Western </a:t>
            </a:r>
            <a:r>
              <a:rPr lang="en-US" sz="2200" dirty="0" smtClean="0"/>
              <a:t>Ghats in </a:t>
            </a:r>
            <a:r>
              <a:rPr lang="en-US" sz="2200" dirty="0"/>
              <a:t>the Nasik district of Maharashtra. </a:t>
            </a:r>
            <a:r>
              <a:rPr lang="en-US" sz="2200" dirty="0" smtClean="0"/>
              <a:t>Its length </a:t>
            </a:r>
            <a:r>
              <a:rPr lang="en-US" sz="2200" dirty="0"/>
              <a:t>is about 1500 </a:t>
            </a:r>
            <a:r>
              <a:rPr lang="en-US" sz="2200" dirty="0" smtClean="0"/>
              <a:t>km .</a:t>
            </a:r>
            <a:r>
              <a:rPr lang="en-US" sz="2200" dirty="0"/>
              <a:t>It drains into </a:t>
            </a:r>
            <a:r>
              <a:rPr lang="en-US" sz="2200" dirty="0" smtClean="0"/>
              <a:t>the Bay </a:t>
            </a:r>
            <a:r>
              <a:rPr lang="en-US" sz="2200" dirty="0"/>
              <a:t>of Bengal. Its drainage basin is also </a:t>
            </a:r>
            <a:r>
              <a:rPr lang="en-US" sz="2200" dirty="0" smtClean="0"/>
              <a:t>the largest </a:t>
            </a:r>
            <a:r>
              <a:rPr lang="en-US" sz="2200" dirty="0"/>
              <a:t>among the peninsular </a:t>
            </a:r>
            <a:r>
              <a:rPr lang="en-US" sz="2200" dirty="0" smtClean="0"/>
              <a:t>rivers. The basin </a:t>
            </a:r>
            <a:r>
              <a:rPr lang="en-US" sz="2200" dirty="0"/>
              <a:t>covers parts of Maharashtra (about 50per cent of the basin area lies in Maharashtra),Madhya Pradesh, Orissa and </a:t>
            </a:r>
            <a:r>
              <a:rPr lang="en-US" sz="2200" dirty="0" smtClean="0"/>
              <a:t>Andhra Pradesh</a:t>
            </a:r>
            <a:r>
              <a:rPr lang="en-US" sz="2200" dirty="0"/>
              <a:t>. The Godavari is joined by a </a:t>
            </a:r>
            <a:r>
              <a:rPr lang="en-US" sz="2200" dirty="0" smtClean="0"/>
              <a:t>number of </a:t>
            </a:r>
            <a:r>
              <a:rPr lang="en-US" sz="2200" dirty="0"/>
              <a:t>tributaries such as the Purna, the Wardha,the Pranhita, the Manjra, the Wainganga </a:t>
            </a:r>
            <a:r>
              <a:rPr lang="en-US" sz="2200" dirty="0" smtClean="0"/>
              <a:t>and the </a:t>
            </a:r>
            <a:r>
              <a:rPr lang="en-US" sz="2200" dirty="0"/>
              <a:t>Penganga.The last three tributaries </a:t>
            </a:r>
            <a:r>
              <a:rPr lang="en-US" sz="2200" dirty="0" smtClean="0"/>
              <a:t>are very </a:t>
            </a:r>
            <a:r>
              <a:rPr lang="en-US" sz="2200" dirty="0"/>
              <a:t>large. Because of its length and </a:t>
            </a:r>
            <a:r>
              <a:rPr lang="en-US" sz="2200" dirty="0" smtClean="0"/>
              <a:t>the area </a:t>
            </a:r>
            <a:r>
              <a:rPr lang="en-US" sz="2200" dirty="0"/>
              <a:t>it covers, it is also known as the‘Dakshin Ganga’.</a:t>
            </a:r>
          </a:p>
          <a:p>
            <a:endParaRPr lang="en-US" sz="2200"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203420065"/>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066799"/>
          </a:xfrm>
        </p:spPr>
        <p:txBody>
          <a:bodyPr/>
          <a:lstStyle/>
          <a:p>
            <a:r>
              <a:rPr lang="en-US" sz="5400" b="1" u="sng" dirty="0" smtClean="0"/>
              <a:t>THE MAHANADI RIVER</a:t>
            </a:r>
            <a:endParaRPr lang="en-US" sz="5400" b="1" u="sng" dirty="0"/>
          </a:p>
        </p:txBody>
      </p:sp>
      <p:pic>
        <p:nvPicPr>
          <p:cNvPr id="18434" name="Picture 2" descr="C:\Users\meet\Downloads\1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1447799"/>
            <a:ext cx="3505200" cy="2438401"/>
          </a:xfrm>
          <a:prstGeom prst="rect">
            <a:avLst/>
          </a:prstGeom>
          <a:noFill/>
          <a:extLst>
            <a:ext uri="{909E8E84-426E-40DD-AFC4-6F175D3DCCD1}">
              <a14:hiddenFill xmlns="" xmlns:a14="http://schemas.microsoft.com/office/drawing/2010/main">
                <a:solidFill>
                  <a:srgbClr val="FFFFFF"/>
                </a:solidFill>
              </a14:hiddenFill>
            </a:ext>
          </a:extLst>
        </p:spPr>
      </p:pic>
      <p:pic>
        <p:nvPicPr>
          <p:cNvPr id="18435" name="Picture 3" descr="C:\Users\meet\Downloads\1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74606" y="1354241"/>
            <a:ext cx="3778770" cy="2531960"/>
          </a:xfrm>
          <a:prstGeom prst="rect">
            <a:avLst/>
          </a:prstGeom>
          <a:noFill/>
          <a:extLst>
            <a:ext uri="{909E8E84-426E-40DD-AFC4-6F175D3DCCD1}">
              <a14:hiddenFill xmlns="" xmlns:a14="http://schemas.microsoft.com/office/drawing/2010/main">
                <a:solidFill>
                  <a:srgbClr val="FFFFFF"/>
                </a:solidFill>
              </a14:hiddenFill>
            </a:ext>
          </a:extLst>
        </p:spPr>
      </p:pic>
      <p:pic>
        <p:nvPicPr>
          <p:cNvPr id="18436" name="Picture 4" descr="C:\Users\meet\Downloads\19.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57400" y="4114800"/>
            <a:ext cx="4006591" cy="2667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763262972"/>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circle(in)">
                                      <p:cBhvr>
                                        <p:cTn id="12" dur="20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heel(1)">
                                      <p:cBhvr>
                                        <p:cTn id="1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lstStyle/>
          <a:p>
            <a:r>
              <a:rPr lang="en-US" dirty="0" smtClean="0"/>
              <a:t>    </a:t>
            </a:r>
            <a:r>
              <a:rPr lang="en-US" b="1" u="sng" dirty="0" smtClean="0"/>
              <a:t>THE MAHANADI RIVER</a:t>
            </a:r>
            <a:endParaRPr lang="en-US" b="1" u="sng" dirty="0"/>
          </a:p>
        </p:txBody>
      </p:sp>
      <p:sp>
        <p:nvSpPr>
          <p:cNvPr id="3" name="Content Placeholder 2"/>
          <p:cNvSpPr>
            <a:spLocks noGrp="1"/>
          </p:cNvSpPr>
          <p:nvPr>
            <p:ph idx="1"/>
          </p:nvPr>
        </p:nvSpPr>
        <p:spPr>
          <a:xfrm>
            <a:off x="381000" y="1752600"/>
            <a:ext cx="7125112" cy="4051437"/>
          </a:xfrm>
        </p:spPr>
        <p:txBody>
          <a:bodyPr/>
          <a:lstStyle/>
          <a:p>
            <a:r>
              <a:rPr lang="en-US" sz="2400" dirty="0"/>
              <a:t>The Mahanadi rises in the highlands of Chhattisgarh. It flows through Orissa to reach the Bay of Bengal. The length of the river is about 860 km. Its drainage basin is shared by Maharashtra, Chhattisgarh, Jharkhand, and Orissa.</a:t>
            </a:r>
          </a:p>
          <a:p>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120058345"/>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 y="1219200"/>
            <a:ext cx="7924800" cy="5410200"/>
          </a:xfrm>
        </p:spPr>
        <p:txBody>
          <a:bodyPr>
            <a:normAutofit/>
          </a:bodyPr>
          <a:lstStyle/>
          <a:p>
            <a:pPr marL="0" lvl="0" indent="0" algn="just" defTabSz="914400" eaLnBrk="0" fontAlgn="base" hangingPunct="0">
              <a:spcBef>
                <a:spcPct val="0"/>
              </a:spcBef>
              <a:spcAft>
                <a:spcPct val="0"/>
              </a:spcAft>
              <a:buClrTx/>
              <a:buNone/>
            </a:pPr>
            <a:r>
              <a:rPr lang="en-US" sz="2400" dirty="0" smtClean="0">
                <a:solidFill>
                  <a:srgbClr val="FFFFFF"/>
                </a:solidFill>
                <a:latin typeface="Garamond" pitchFamily="18" charset="0"/>
              </a:rPr>
              <a:t>The </a:t>
            </a:r>
            <a:r>
              <a:rPr lang="en-US" sz="2400" dirty="0">
                <a:solidFill>
                  <a:srgbClr val="FFFFFF"/>
                </a:solidFill>
                <a:latin typeface="Garamond" pitchFamily="18" charset="0"/>
              </a:rPr>
              <a:t>streams within a drainage basin </a:t>
            </a:r>
            <a:r>
              <a:rPr lang="en-US" sz="2400" dirty="0" smtClean="0">
                <a:solidFill>
                  <a:srgbClr val="FFFFFF"/>
                </a:solidFill>
                <a:latin typeface="Garamond" pitchFamily="18" charset="0"/>
              </a:rPr>
              <a:t>form certain </a:t>
            </a:r>
            <a:r>
              <a:rPr lang="en-US" sz="2400" dirty="0">
                <a:solidFill>
                  <a:srgbClr val="FFFFFF"/>
                </a:solidFill>
                <a:latin typeface="Garamond" pitchFamily="18" charset="0"/>
              </a:rPr>
              <a:t>patterns, depending on the </a:t>
            </a:r>
            <a:r>
              <a:rPr lang="en-US" sz="2400" dirty="0" smtClean="0">
                <a:solidFill>
                  <a:srgbClr val="FFFFFF"/>
                </a:solidFill>
                <a:latin typeface="Garamond" pitchFamily="18" charset="0"/>
              </a:rPr>
              <a:t>slope of </a:t>
            </a:r>
            <a:r>
              <a:rPr lang="en-US" sz="2400" dirty="0">
                <a:solidFill>
                  <a:srgbClr val="FFFFFF"/>
                </a:solidFill>
                <a:latin typeface="Garamond" pitchFamily="18" charset="0"/>
              </a:rPr>
              <a:t>land, underlying rock structure as </a:t>
            </a:r>
            <a:r>
              <a:rPr lang="en-US" sz="2400" dirty="0" smtClean="0">
                <a:solidFill>
                  <a:srgbClr val="FFFFFF"/>
                </a:solidFill>
                <a:latin typeface="Garamond" pitchFamily="18" charset="0"/>
              </a:rPr>
              <a:t>well as </a:t>
            </a:r>
            <a:r>
              <a:rPr lang="en-US" sz="2400" dirty="0">
                <a:solidFill>
                  <a:srgbClr val="FFFFFF"/>
                </a:solidFill>
                <a:latin typeface="Garamond" pitchFamily="18" charset="0"/>
              </a:rPr>
              <a:t>the climatic conditions of the </a:t>
            </a:r>
            <a:r>
              <a:rPr lang="en-US" sz="2400" dirty="0" smtClean="0">
                <a:solidFill>
                  <a:srgbClr val="FFFFFF"/>
                </a:solidFill>
                <a:latin typeface="Garamond" pitchFamily="18" charset="0"/>
              </a:rPr>
              <a:t>area . These are </a:t>
            </a:r>
            <a:r>
              <a:rPr lang="en-US" sz="2400" b="1" dirty="0" smtClean="0">
                <a:solidFill>
                  <a:srgbClr val="FFFFFF"/>
                </a:solidFill>
                <a:latin typeface="Garamond" pitchFamily="18" charset="0"/>
              </a:rPr>
              <a:t>dendritic</a:t>
            </a:r>
            <a:r>
              <a:rPr lang="en-US" sz="2400" dirty="0" smtClean="0">
                <a:solidFill>
                  <a:srgbClr val="FFFFFF"/>
                </a:solidFill>
                <a:latin typeface="Garamond" pitchFamily="18" charset="0"/>
              </a:rPr>
              <a:t>, </a:t>
            </a:r>
            <a:r>
              <a:rPr lang="en-US" sz="2400" b="1" dirty="0" smtClean="0">
                <a:solidFill>
                  <a:srgbClr val="FFFFFF"/>
                </a:solidFill>
                <a:latin typeface="Garamond" pitchFamily="18" charset="0"/>
              </a:rPr>
              <a:t>trellis</a:t>
            </a:r>
            <a:r>
              <a:rPr lang="en-US" sz="2400" dirty="0" smtClean="0">
                <a:solidFill>
                  <a:srgbClr val="FFFFFF"/>
                </a:solidFill>
                <a:latin typeface="Garamond" pitchFamily="18" charset="0"/>
              </a:rPr>
              <a:t>, </a:t>
            </a:r>
            <a:r>
              <a:rPr lang="en-US" sz="2400" b="1" dirty="0" smtClean="0">
                <a:solidFill>
                  <a:srgbClr val="FFFFFF"/>
                </a:solidFill>
                <a:latin typeface="Garamond" pitchFamily="18" charset="0"/>
              </a:rPr>
              <a:t>rectangular</a:t>
            </a:r>
            <a:r>
              <a:rPr lang="en-US" sz="2400" dirty="0" smtClean="0">
                <a:solidFill>
                  <a:srgbClr val="FFFFFF"/>
                </a:solidFill>
                <a:latin typeface="Garamond" pitchFamily="18" charset="0"/>
              </a:rPr>
              <a:t>, and</a:t>
            </a:r>
            <a:r>
              <a:rPr lang="en-US" sz="2400" b="1" dirty="0" smtClean="0">
                <a:solidFill>
                  <a:srgbClr val="FFFFFF"/>
                </a:solidFill>
                <a:latin typeface="Garamond" pitchFamily="18" charset="0"/>
              </a:rPr>
              <a:t>radial</a:t>
            </a:r>
            <a:r>
              <a:rPr lang="en-US" sz="2400" dirty="0">
                <a:solidFill>
                  <a:srgbClr val="FFFFFF"/>
                </a:solidFill>
                <a:latin typeface="Garamond" pitchFamily="18" charset="0"/>
              </a:rPr>
              <a:t> patterns. The dendritic </a:t>
            </a:r>
            <a:r>
              <a:rPr lang="en-US" sz="2400" dirty="0" smtClean="0">
                <a:solidFill>
                  <a:srgbClr val="FFFFFF"/>
                </a:solidFill>
                <a:latin typeface="Garamond" pitchFamily="18" charset="0"/>
              </a:rPr>
              <a:t>pattern develops </a:t>
            </a:r>
            <a:r>
              <a:rPr lang="en-US" sz="2400" dirty="0">
                <a:solidFill>
                  <a:srgbClr val="FFFFFF"/>
                </a:solidFill>
                <a:latin typeface="Garamond" pitchFamily="18" charset="0"/>
              </a:rPr>
              <a:t>where the river channel </a:t>
            </a:r>
            <a:r>
              <a:rPr lang="en-US" sz="2400" dirty="0" smtClean="0">
                <a:solidFill>
                  <a:srgbClr val="FFFFFF"/>
                </a:solidFill>
                <a:latin typeface="Garamond" pitchFamily="18" charset="0"/>
              </a:rPr>
              <a:t>follows the </a:t>
            </a:r>
            <a:r>
              <a:rPr lang="en-US" sz="2400" dirty="0">
                <a:solidFill>
                  <a:srgbClr val="FFFFFF"/>
                </a:solidFill>
                <a:latin typeface="Garamond" pitchFamily="18" charset="0"/>
              </a:rPr>
              <a:t>slope of the terrain. The stream </a:t>
            </a:r>
            <a:r>
              <a:rPr lang="en-US" sz="2400" dirty="0" smtClean="0">
                <a:solidFill>
                  <a:srgbClr val="FFFFFF"/>
                </a:solidFill>
                <a:latin typeface="Garamond" pitchFamily="18" charset="0"/>
              </a:rPr>
              <a:t>with its </a:t>
            </a:r>
            <a:r>
              <a:rPr lang="en-US" sz="2400" dirty="0">
                <a:solidFill>
                  <a:srgbClr val="FFFFFF"/>
                </a:solidFill>
                <a:latin typeface="Garamond" pitchFamily="18" charset="0"/>
              </a:rPr>
              <a:t>tributaries resembles the branches </a:t>
            </a:r>
            <a:r>
              <a:rPr lang="en-US" sz="2400" dirty="0" smtClean="0">
                <a:solidFill>
                  <a:srgbClr val="FFFFFF"/>
                </a:solidFill>
                <a:latin typeface="Garamond" pitchFamily="18" charset="0"/>
              </a:rPr>
              <a:t>of a </a:t>
            </a:r>
            <a:r>
              <a:rPr lang="en-US" sz="2400" dirty="0">
                <a:solidFill>
                  <a:srgbClr val="FFFFFF"/>
                </a:solidFill>
                <a:latin typeface="Garamond" pitchFamily="18" charset="0"/>
              </a:rPr>
              <a:t>tree, thus the name dendritic. A </a:t>
            </a:r>
            <a:r>
              <a:rPr lang="en-US" sz="2400" dirty="0" smtClean="0">
                <a:solidFill>
                  <a:srgbClr val="FFFFFF"/>
                </a:solidFill>
                <a:latin typeface="Garamond" pitchFamily="18" charset="0"/>
              </a:rPr>
              <a:t>river joined </a:t>
            </a:r>
            <a:r>
              <a:rPr lang="en-US" sz="2400" dirty="0">
                <a:solidFill>
                  <a:srgbClr val="FFFFFF"/>
                </a:solidFill>
                <a:latin typeface="Garamond" pitchFamily="18" charset="0"/>
              </a:rPr>
              <a:t>by its tributaries, at </a:t>
            </a:r>
            <a:r>
              <a:rPr lang="en-US" sz="2400" dirty="0" smtClean="0">
                <a:solidFill>
                  <a:srgbClr val="FFFFFF"/>
                </a:solidFill>
                <a:latin typeface="Garamond" pitchFamily="18" charset="0"/>
              </a:rPr>
              <a:t>approximately right </a:t>
            </a:r>
            <a:r>
              <a:rPr lang="en-US" sz="2400" dirty="0">
                <a:solidFill>
                  <a:srgbClr val="FFFFFF"/>
                </a:solidFill>
                <a:latin typeface="Garamond" pitchFamily="18" charset="0"/>
              </a:rPr>
              <a:t>angles, develops a trellis pattern. </a:t>
            </a:r>
            <a:r>
              <a:rPr lang="en-US" sz="2400" dirty="0" smtClean="0">
                <a:solidFill>
                  <a:srgbClr val="FFFFFF"/>
                </a:solidFill>
                <a:latin typeface="Garamond" pitchFamily="18" charset="0"/>
              </a:rPr>
              <a:t>A trellis </a:t>
            </a:r>
            <a:r>
              <a:rPr lang="en-US" sz="2400" dirty="0">
                <a:solidFill>
                  <a:srgbClr val="FFFFFF"/>
                </a:solidFill>
                <a:latin typeface="Garamond" pitchFamily="18" charset="0"/>
              </a:rPr>
              <a:t>drainage </a:t>
            </a:r>
            <a:r>
              <a:rPr lang="en-US" sz="2400" dirty="0" smtClean="0">
                <a:solidFill>
                  <a:srgbClr val="FFFFFF"/>
                </a:solidFill>
                <a:latin typeface="Garamond" pitchFamily="18" charset="0"/>
              </a:rPr>
              <a:t>pattern develops where hard </a:t>
            </a:r>
            <a:r>
              <a:rPr lang="en-US" sz="2400" dirty="0">
                <a:solidFill>
                  <a:srgbClr val="FFFFFF"/>
                </a:solidFill>
                <a:latin typeface="Garamond" pitchFamily="18" charset="0"/>
              </a:rPr>
              <a:t>and soft rocks exist parallel to </a:t>
            </a:r>
            <a:r>
              <a:rPr lang="en-US" sz="2400" dirty="0" smtClean="0">
                <a:solidFill>
                  <a:srgbClr val="FFFFFF"/>
                </a:solidFill>
                <a:latin typeface="Garamond" pitchFamily="18" charset="0"/>
              </a:rPr>
              <a:t>each other</a:t>
            </a:r>
            <a:r>
              <a:rPr lang="en-US" sz="2400" dirty="0">
                <a:solidFill>
                  <a:srgbClr val="FFFFFF"/>
                </a:solidFill>
                <a:latin typeface="Garamond" pitchFamily="18" charset="0"/>
              </a:rPr>
              <a:t>. A rectangular drainage </a:t>
            </a:r>
            <a:r>
              <a:rPr lang="en-US" sz="2400" dirty="0" smtClean="0">
                <a:solidFill>
                  <a:srgbClr val="FFFFFF"/>
                </a:solidFill>
                <a:latin typeface="Garamond" pitchFamily="18" charset="0"/>
              </a:rPr>
              <a:t>pattern develops </a:t>
            </a:r>
            <a:r>
              <a:rPr lang="en-US" sz="2400" dirty="0">
                <a:solidFill>
                  <a:srgbClr val="FFFFFF"/>
                </a:solidFill>
                <a:latin typeface="Garamond" pitchFamily="18" charset="0"/>
              </a:rPr>
              <a:t>on a strongly jointed </a:t>
            </a:r>
            <a:r>
              <a:rPr lang="en-US" sz="2400" dirty="0" smtClean="0">
                <a:solidFill>
                  <a:srgbClr val="FFFFFF"/>
                </a:solidFill>
                <a:latin typeface="Garamond" pitchFamily="18" charset="0"/>
              </a:rPr>
              <a:t>rocky terrain</a:t>
            </a:r>
            <a:r>
              <a:rPr lang="en-US" sz="2400" dirty="0">
                <a:solidFill>
                  <a:srgbClr val="FFFFFF"/>
                </a:solidFill>
                <a:latin typeface="Garamond" pitchFamily="18" charset="0"/>
              </a:rPr>
              <a:t>. The radial pattern develops when streams flow in </a:t>
            </a:r>
            <a:r>
              <a:rPr lang="en-US" sz="2400" dirty="0" smtClean="0">
                <a:solidFill>
                  <a:srgbClr val="FFFFFF"/>
                </a:solidFill>
                <a:latin typeface="Garamond" pitchFamily="18" charset="0"/>
              </a:rPr>
              <a:t>different directions </a:t>
            </a:r>
            <a:r>
              <a:rPr lang="en-US" sz="2400" dirty="0">
                <a:solidFill>
                  <a:srgbClr val="FFFFFF"/>
                </a:solidFill>
                <a:latin typeface="Garamond" pitchFamily="18" charset="0"/>
              </a:rPr>
              <a:t>from a central peak or dome like </a:t>
            </a:r>
            <a:r>
              <a:rPr lang="en-US" sz="2400" dirty="0" smtClean="0">
                <a:solidFill>
                  <a:srgbClr val="FFFFFF"/>
                </a:solidFill>
                <a:latin typeface="Garamond" pitchFamily="18" charset="0"/>
              </a:rPr>
              <a:t>structure. A </a:t>
            </a:r>
            <a:r>
              <a:rPr lang="en-US" sz="2400" dirty="0">
                <a:solidFill>
                  <a:srgbClr val="FFFFFF"/>
                </a:solidFill>
                <a:latin typeface="Garamond" pitchFamily="18" charset="0"/>
              </a:rPr>
              <a:t>combination of several patterns may be found in the same drainage </a:t>
            </a:r>
            <a:r>
              <a:rPr lang="en-US" sz="2400" dirty="0" smtClean="0">
                <a:solidFill>
                  <a:srgbClr val="FFFFFF"/>
                </a:solidFill>
                <a:latin typeface="Garamond" pitchFamily="18" charset="0"/>
              </a:rPr>
              <a:t>basin.</a:t>
            </a:r>
            <a:endParaRPr lang="en-US" sz="2000" dirty="0">
              <a:solidFill>
                <a:srgbClr val="FFFFFF"/>
              </a:solidFill>
              <a:latin typeface="Garamond" pitchFamily="18" charset="0"/>
            </a:endParaRPr>
          </a:p>
          <a:p>
            <a:pPr marL="0" lvl="0" indent="0" algn="just" defTabSz="914400" eaLnBrk="0" fontAlgn="base" hangingPunct="0">
              <a:spcBef>
                <a:spcPct val="0"/>
              </a:spcBef>
              <a:spcAft>
                <a:spcPct val="0"/>
              </a:spcAft>
              <a:buClrTx/>
              <a:buNone/>
            </a:pPr>
            <a:endParaRPr lang="en-US" sz="2000" dirty="0">
              <a:solidFill>
                <a:srgbClr val="FFFFFF"/>
              </a:solidFill>
              <a:latin typeface="Garamond" pitchFamily="18" charset="0"/>
            </a:endParaRPr>
          </a:p>
        </p:txBody>
      </p:sp>
      <p:sp>
        <p:nvSpPr>
          <p:cNvPr id="4" name="Rectangle 3"/>
          <p:cNvSpPr/>
          <p:nvPr/>
        </p:nvSpPr>
        <p:spPr>
          <a:xfrm>
            <a:off x="609600" y="381000"/>
            <a:ext cx="7467600" cy="584775"/>
          </a:xfrm>
          <a:prstGeom prst="rect">
            <a:avLst/>
          </a:prstGeom>
        </p:spPr>
        <p:txBody>
          <a:bodyPr wrap="square">
            <a:spAutoFit/>
          </a:bodyPr>
          <a:lstStyle/>
          <a:p>
            <a:r>
              <a:rPr lang="en-US" sz="3200" dirty="0" smtClean="0"/>
              <a:t>         </a:t>
            </a:r>
            <a:r>
              <a:rPr lang="en-US" sz="3200" b="1" u="sng" dirty="0" smtClean="0"/>
              <a:t>Drainage Patterns</a:t>
            </a:r>
            <a:endParaRPr lang="en-US" sz="3200" b="1" u="sng" dirty="0"/>
          </a:p>
        </p:txBody>
      </p:sp>
      <p:sp>
        <p:nvSpPr>
          <p:cNvPr id="8" name="Rectangle 7"/>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951786240"/>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066799"/>
          </a:xfrm>
        </p:spPr>
        <p:txBody>
          <a:bodyPr/>
          <a:lstStyle/>
          <a:p>
            <a:r>
              <a:rPr lang="en-US" sz="5400" b="1" u="sng" dirty="0" smtClean="0"/>
              <a:t>THE KRISHNA RIVER</a:t>
            </a:r>
            <a:endParaRPr lang="en-US" sz="5400" b="1" u="sng" dirty="0"/>
          </a:p>
        </p:txBody>
      </p:sp>
      <p:pic>
        <p:nvPicPr>
          <p:cNvPr id="19458" name="Picture 2" descr="C:\Users\meet\Downloads\9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469571"/>
            <a:ext cx="3505200"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9459" name="Picture 3" descr="C:\Users\meet\Downloads\9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3810000"/>
            <a:ext cx="32766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19460" name="Picture 4" descr="C:\Users\meet\Downloads\9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5800" y="1469571"/>
            <a:ext cx="3505200" cy="18478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2523860564"/>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p:cTn id="25" dur="500" fill="hold"/>
                                        <p:tgtEl>
                                          <p:spTgt spid="19460"/>
                                        </p:tgtEl>
                                        <p:attrNameLst>
                                          <p:attrName>ppt_w</p:attrName>
                                        </p:attrNameLst>
                                      </p:cBhvr>
                                      <p:tavLst>
                                        <p:tav tm="0">
                                          <p:val>
                                            <p:fltVal val="0"/>
                                          </p:val>
                                        </p:tav>
                                        <p:tav tm="100000">
                                          <p:val>
                                            <p:strVal val="#ppt_w"/>
                                          </p:val>
                                        </p:tav>
                                      </p:tavLst>
                                    </p:anim>
                                    <p:anim calcmode="lin" valueType="num">
                                      <p:cBhvr>
                                        <p:cTn id="26" dur="500" fill="hold"/>
                                        <p:tgtEl>
                                          <p:spTgt spid="19460"/>
                                        </p:tgtEl>
                                        <p:attrNameLst>
                                          <p:attrName>ppt_h</p:attrName>
                                        </p:attrNameLst>
                                      </p:cBhvr>
                                      <p:tavLst>
                                        <p:tav tm="0">
                                          <p:val>
                                            <p:fltVal val="0"/>
                                          </p:val>
                                        </p:tav>
                                        <p:tav tm="100000">
                                          <p:val>
                                            <p:strVal val="#ppt_h"/>
                                          </p:val>
                                        </p:tav>
                                      </p:tavLst>
                                    </p:anim>
                                    <p:animEffect transition="in" filter="fade">
                                      <p:cBhvr>
                                        <p:cTn id="27" dur="5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9459"/>
                                        </p:tgtEl>
                                        <p:attrNameLst>
                                          <p:attrName>style.visibility</p:attrName>
                                        </p:attrNameLst>
                                      </p:cBhvr>
                                      <p:to>
                                        <p:strVal val="visible"/>
                                      </p:to>
                                    </p:set>
                                    <p:animEffect transition="in" filter="wheel(1)">
                                      <p:cBhvr>
                                        <p:cTn id="3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125113" cy="924475"/>
          </a:xfrm>
        </p:spPr>
        <p:txBody>
          <a:bodyPr/>
          <a:lstStyle/>
          <a:p>
            <a:r>
              <a:rPr lang="en-US" dirty="0" smtClean="0"/>
              <a:t>   </a:t>
            </a:r>
            <a:r>
              <a:rPr lang="en-US" b="1" u="sng" dirty="0" smtClean="0"/>
              <a:t>THE KRISHNA RIVER</a:t>
            </a:r>
            <a:endParaRPr lang="en-US" b="1" u="sng" dirty="0"/>
          </a:p>
        </p:txBody>
      </p:sp>
      <p:sp>
        <p:nvSpPr>
          <p:cNvPr id="3" name="Content Placeholder 2"/>
          <p:cNvSpPr>
            <a:spLocks noGrp="1"/>
          </p:cNvSpPr>
          <p:nvPr>
            <p:ph idx="1"/>
          </p:nvPr>
        </p:nvSpPr>
        <p:spPr>
          <a:xfrm>
            <a:off x="533400" y="1752600"/>
            <a:ext cx="7125112" cy="4051437"/>
          </a:xfrm>
        </p:spPr>
        <p:txBody>
          <a:bodyPr/>
          <a:lstStyle/>
          <a:p>
            <a:r>
              <a:rPr lang="en-US" sz="2400" dirty="0"/>
              <a:t>Rising from a spring near Mahabaleshwar, the Krishna flows for about 1400 km and reaches the Bay of Bengal. The Tungabhadra, the Koyana, the Ghatprabha, the Musi and the Bhima are some of its tributaries. Its drainage basin is shared by Maharashtra, Karnataka and Andhra Pradesh.</a:t>
            </a:r>
          </a:p>
          <a:p>
            <a:pPr lvl="1"/>
            <a:endParaRPr lang="en-US"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053175561"/>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8839200" cy="924475"/>
          </a:xfrm>
        </p:spPr>
        <p:txBody>
          <a:bodyPr/>
          <a:lstStyle/>
          <a:p>
            <a:r>
              <a:rPr lang="en-US" sz="5400" b="1" dirty="0" smtClean="0">
                <a:effectLst>
                  <a:outerShdw blurRad="38100" dist="38100" dir="2700000" algn="tl">
                    <a:srgbClr val="000000">
                      <a:alpha val="43137"/>
                    </a:srgbClr>
                  </a:outerShdw>
                </a:effectLst>
              </a:rPr>
              <a:t>   </a:t>
            </a:r>
            <a:r>
              <a:rPr lang="en-US" sz="5400" b="1" u="sng" dirty="0" smtClean="0"/>
              <a:t>THE KAVERI RIVER</a:t>
            </a:r>
            <a:endParaRPr lang="en-US" sz="5400" b="1" u="sng" dirty="0"/>
          </a:p>
        </p:txBody>
      </p:sp>
      <p:pic>
        <p:nvPicPr>
          <p:cNvPr id="20482" name="Picture 2" descr="C:\Users\meet\Downloads\8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9" y="1817914"/>
            <a:ext cx="3581401" cy="2144486"/>
          </a:xfrm>
          <a:prstGeom prst="rect">
            <a:avLst/>
          </a:prstGeom>
          <a:noFill/>
          <a:extLst>
            <a:ext uri="{909E8E84-426E-40DD-AFC4-6F175D3DCCD1}">
              <a14:hiddenFill xmlns="" xmlns:a14="http://schemas.microsoft.com/office/drawing/2010/main">
                <a:solidFill>
                  <a:srgbClr val="FFFFFF"/>
                </a:solidFill>
              </a14:hiddenFill>
            </a:ext>
          </a:extLst>
        </p:spPr>
      </p:pic>
      <p:pic>
        <p:nvPicPr>
          <p:cNvPr id="20483" name="Picture 3" descr="C:\Users\meet\Downloads\8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0800" y="4114800"/>
            <a:ext cx="3200400"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484" name="Picture 4" descr="C:\Users\meet\Downloads\8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5800" y="1817914"/>
            <a:ext cx="4038600" cy="214448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580554322"/>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additive="base">
                                        <p:cTn id="19" dur="500" fill="hold"/>
                                        <p:tgtEl>
                                          <p:spTgt spid="20483"/>
                                        </p:tgtEl>
                                        <p:attrNameLst>
                                          <p:attrName>ppt_x</p:attrName>
                                        </p:attrNameLst>
                                      </p:cBhvr>
                                      <p:tavLst>
                                        <p:tav tm="0">
                                          <p:val>
                                            <p:strVal val="#ppt_x"/>
                                          </p:val>
                                        </p:tav>
                                        <p:tav tm="100000">
                                          <p:val>
                                            <p:strVal val="#ppt_x"/>
                                          </p:val>
                                        </p:tav>
                                      </p:tavLst>
                                    </p:anim>
                                    <p:anim calcmode="lin" valueType="num">
                                      <p:cBhvr additive="base">
                                        <p:cTn id="20"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125113" cy="924475"/>
          </a:xfrm>
        </p:spPr>
        <p:txBody>
          <a:bodyPr/>
          <a:lstStyle/>
          <a:p>
            <a:r>
              <a:rPr lang="en-US" b="1" u="sng" dirty="0" smtClean="0"/>
              <a:t>THE KAVERI RIVER</a:t>
            </a:r>
            <a:endParaRPr lang="en-US" b="1" u="sng" dirty="0"/>
          </a:p>
        </p:txBody>
      </p:sp>
      <p:sp>
        <p:nvSpPr>
          <p:cNvPr id="3" name="Content Placeholder 2"/>
          <p:cNvSpPr>
            <a:spLocks noGrp="1"/>
          </p:cNvSpPr>
          <p:nvPr>
            <p:ph idx="1"/>
          </p:nvPr>
        </p:nvSpPr>
        <p:spPr>
          <a:xfrm>
            <a:off x="457200" y="1752600"/>
            <a:ext cx="7125112" cy="4051437"/>
          </a:xfrm>
        </p:spPr>
        <p:txBody>
          <a:bodyPr>
            <a:normAutofit/>
          </a:bodyPr>
          <a:lstStyle/>
          <a:p>
            <a:r>
              <a:rPr lang="en-US" sz="2400" dirty="0"/>
              <a:t>The Kaveri rises in the Brahmagri range of the Western Ghats and it reaches the Bay of Bengal in south of Cuddalore, in Tamil Nadu. Total length of the river is about 760 km. Its main tributaries are Amravati, Bhavani, Hemavati and Kabini. Its basin drains parts of Karnataka, Kerala and Tamil Nadu.</a:t>
            </a:r>
          </a:p>
          <a:p>
            <a:endParaRPr lang="en-US" sz="2400" dirty="0"/>
          </a:p>
        </p:txBody>
      </p:sp>
      <p:sp>
        <p:nvSpPr>
          <p:cNvPr id="4" name="Rectangle 3"/>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63409679"/>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meet\Downloads\thank-you-1.gif"/>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1595" y="1066800"/>
            <a:ext cx="9296399" cy="617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3530830"/>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37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4230281383"/>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68113" cy="924475"/>
          </a:xfrm>
        </p:spPr>
        <p:txBody>
          <a:bodyPr/>
          <a:lstStyle/>
          <a:p>
            <a:r>
              <a:rPr lang="en-US" b="1" u="sng" dirty="0" smtClean="0"/>
              <a:t>SOME FEATURES MADE BY RIVERS</a:t>
            </a:r>
            <a:endParaRPr lang="en-US" b="1" u="sng" dirty="0"/>
          </a:p>
        </p:txBody>
      </p:sp>
      <p:pic>
        <p:nvPicPr>
          <p:cNvPr id="1024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914400"/>
            <a:ext cx="9144000"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1433066055"/>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r>
              <a:rPr lang="en-US" dirty="0" smtClean="0"/>
              <a:t>           </a:t>
            </a:r>
            <a:r>
              <a:rPr lang="en-US" b="1" u="sng" dirty="0" smtClean="0"/>
              <a:t>Rivers of India</a:t>
            </a:r>
            <a:endParaRPr lang="en-US" b="1" u="sng" dirty="0"/>
          </a:p>
        </p:txBody>
      </p:sp>
      <p:pic>
        <p:nvPicPr>
          <p:cNvPr id="5124" name="Picture 4" descr="C:\Users\meet\Downloads\300px-Indiarivers.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722632842"/>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style>
          <a:lnRef idx="0">
            <a:schemeClr val="accent6"/>
          </a:lnRef>
          <a:fillRef idx="3">
            <a:schemeClr val="accent6"/>
          </a:fillRef>
          <a:effectRef idx="3">
            <a:schemeClr val="accent6"/>
          </a:effectRef>
          <a:fontRef idx="minor">
            <a:schemeClr val="lt1"/>
          </a:fontRef>
        </p:style>
        <p:txBody>
          <a:bodyPr/>
          <a:lstStyle/>
          <a:p>
            <a:pPr marL="0" indent="0">
              <a:buNone/>
            </a:pPr>
            <a:r>
              <a:rPr lang="en-US" sz="4800" dirty="0"/>
              <a:t> </a:t>
            </a:r>
            <a:r>
              <a:rPr lang="en-US" sz="4800" dirty="0" smtClean="0"/>
              <a:t>    </a:t>
            </a:r>
            <a:r>
              <a:rPr lang="en-US" sz="4800" b="1" u="sng" dirty="0" smtClean="0"/>
              <a:t>TYPES OF RIVERS</a:t>
            </a:r>
          </a:p>
          <a:p>
            <a:endParaRPr lang="en-US" dirty="0" smtClean="0"/>
          </a:p>
          <a:p>
            <a:r>
              <a:rPr lang="en-US" dirty="0" smtClean="0"/>
              <a:t>The </a:t>
            </a:r>
            <a:r>
              <a:rPr lang="en-US" dirty="0"/>
              <a:t>drainage systems of India are mainly controlled by the broad relief features of the subcontinents. </a:t>
            </a:r>
          </a:p>
          <a:p>
            <a:pPr marL="0" indent="0">
              <a:buNone/>
            </a:pPr>
            <a:r>
              <a:rPr lang="en-US" dirty="0"/>
              <a:t>Accordingly, the Indian rivers are divided into two parts.</a:t>
            </a:r>
          </a:p>
          <a:p>
            <a:pPr marL="0" indent="0">
              <a:buNone/>
            </a:pPr>
            <a:endParaRPr lang="en-US" dirty="0"/>
          </a:p>
          <a:p>
            <a:pPr>
              <a:buFont typeface="+mj-lt"/>
              <a:buAutoNum type="arabicPeriod"/>
            </a:pPr>
            <a:r>
              <a:rPr lang="en-US" sz="2800" b="1" u="sng" dirty="0">
                <a:hlinkClick r:id="rId2" action="ppaction://hlinksldjump"/>
              </a:rPr>
              <a:t>The Himalayan Rivers</a:t>
            </a:r>
            <a:endParaRPr lang="en-US" sz="2800" b="1" u="sng" dirty="0"/>
          </a:p>
          <a:p>
            <a:pPr>
              <a:buFont typeface="+mj-lt"/>
              <a:buAutoNum type="arabicPeriod"/>
            </a:pPr>
            <a:endParaRPr lang="en-US" dirty="0"/>
          </a:p>
          <a:p>
            <a:pPr>
              <a:buFont typeface="+mj-lt"/>
              <a:buAutoNum type="arabicPeriod"/>
            </a:pPr>
            <a:r>
              <a:rPr lang="en-US" sz="2800" b="1" u="sng" dirty="0">
                <a:solidFill>
                  <a:srgbClr val="FF0000"/>
                </a:solidFill>
                <a:hlinkClick r:id="rId3" action="ppaction://hlinksldjump"/>
              </a:rPr>
              <a:t>The Peninsular rivers</a:t>
            </a:r>
            <a:endParaRPr lang="en-US" sz="2800" b="1" u="sng" dirty="0">
              <a:solidFill>
                <a:srgbClr val="FF0000"/>
              </a:solidFill>
            </a:endParaRPr>
          </a:p>
          <a:p>
            <a:endParaRPr lang="en-US" dirty="0"/>
          </a:p>
        </p:txBody>
      </p:sp>
      <p:sp>
        <p:nvSpPr>
          <p:cNvPr id="4" name="Rectangle 3"/>
          <p:cNvSpPr/>
          <p:nvPr/>
        </p:nvSpPr>
        <p:spPr>
          <a:xfrm>
            <a:off x="7239000" y="4876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
        <p:nvSpPr>
          <p:cNvPr id="2" name="Rectangle 1"/>
          <p:cNvSpPr/>
          <p:nvPr/>
        </p:nvSpPr>
        <p:spPr>
          <a:xfrm>
            <a:off x="2286000" y="6076950"/>
            <a:ext cx="6858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PLEASE CLICK ON ANY ONE TYPE OF RIVER</a:t>
            </a:r>
            <a:endParaRPr lang="en-US" dirty="0">
              <a:solidFill>
                <a:srgbClr val="FF0000"/>
              </a:solidFill>
            </a:endParaRPr>
          </a:p>
        </p:txBody>
      </p:sp>
      <p:sp>
        <p:nvSpPr>
          <p:cNvPr id="8" name="Rectangle 7"/>
          <p:cNvSpPr/>
          <p:nvPr/>
        </p:nvSpPr>
        <p:spPr>
          <a:xfrm>
            <a:off x="6553200" y="3918857"/>
            <a:ext cx="304800" cy="219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029200" y="3886200"/>
            <a:ext cx="1524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029200" y="4876801"/>
            <a:ext cx="1524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43551521"/>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5881"/>
            <a:ext cx="8109857" cy="5309719"/>
          </a:xfrm>
        </p:spPr>
        <p:txBody>
          <a:bodyPr/>
          <a:lstStyle/>
          <a:p>
            <a:r>
              <a:rPr lang="en-US" sz="2400" dirty="0"/>
              <a:t>Rippling along rough surfaces and the beautiful meadows, the numerous rivers that dot Indian mainland are central to our history as well as to Indian mythology. The main rivers of the Himalayas group are the Indus, the Ganga and the Brahmaputra. These rivers are both snow-fed and rain-fed and therefore they are  flow through so many year. Himalayan rivers discharge about 70%  of </a:t>
            </a:r>
            <a:r>
              <a:rPr lang="en-US" sz="2400" dirty="0" smtClean="0"/>
              <a:t>their </a:t>
            </a:r>
            <a:r>
              <a:rPr lang="en-US" sz="2400" dirty="0"/>
              <a:t>inflow into the sea. This includes  about 5% from central Indian rivers. They join  </a:t>
            </a:r>
            <a:r>
              <a:rPr lang="en-US" sz="2400" dirty="0" smtClean="0"/>
              <a:t>the Ganga </a:t>
            </a:r>
            <a:r>
              <a:rPr lang="en-US" sz="2400" dirty="0"/>
              <a:t>and drain into the Bay of Bengal</a:t>
            </a:r>
          </a:p>
          <a:p>
            <a:endParaRPr lang="en-US" sz="2400" dirty="0"/>
          </a:p>
          <a:p>
            <a:endParaRPr lang="en-US" sz="2400" dirty="0"/>
          </a:p>
        </p:txBody>
      </p:sp>
      <p:sp>
        <p:nvSpPr>
          <p:cNvPr id="5" name="Rectangle 4"/>
          <p:cNvSpPr/>
          <p:nvPr/>
        </p:nvSpPr>
        <p:spPr>
          <a:xfrm>
            <a:off x="0" y="152400"/>
            <a:ext cx="9143999" cy="923330"/>
          </a:xfrm>
          <a:prstGeom prst="rect">
            <a:avLst/>
          </a:prstGeom>
          <a:noFill/>
        </p:spPr>
        <p:txBody>
          <a:bodyPr wrap="square" lIns="91440" tIns="45720" rIns="91440" bIns="45720">
            <a:spAutoFit/>
          </a:bodyPr>
          <a:lstStyle/>
          <a:p>
            <a:pPr algn="ctr"/>
            <a:r>
              <a:rPr lang="en-US" sz="5400" b="1" u="sng" cap="all" dirty="0" smtClean="0">
                <a:ln w="9000" cmpd="sng">
                  <a:solidFill>
                    <a:schemeClr val="accent4">
                      <a:shade val="50000"/>
                      <a:satMod val="120000"/>
                    </a:schemeClr>
                  </a:solidFill>
                  <a:prstDash val="solid"/>
                </a:ln>
                <a:solidFill>
                  <a:schemeClr val="tx1">
                    <a:lumMod val="85000"/>
                  </a:schemeClr>
                </a:solidFill>
                <a:effectLst>
                  <a:reflection blurRad="12700" stA="28000" endPos="45000" dist="1000" dir="5400000" sy="-100000" algn="bl" rotWithShape="0"/>
                </a:effectLst>
              </a:rPr>
              <a:t>Himalayan rivers</a:t>
            </a:r>
            <a:endParaRPr lang="en-US" sz="5400" b="1" u="sng" cap="all" spc="0" dirty="0">
              <a:ln w="9000" cmpd="sng">
                <a:solidFill>
                  <a:schemeClr val="accent4">
                    <a:shade val="50000"/>
                    <a:satMod val="120000"/>
                  </a:schemeClr>
                </a:solidFill>
                <a:prstDash val="solid"/>
              </a:ln>
              <a:solidFill>
                <a:schemeClr val="tx1">
                  <a:lumMod val="85000"/>
                </a:schemeClr>
              </a:solidFill>
              <a:effectLst>
                <a:reflection blurRad="12700" stA="28000" endPos="45000" dist="1000" dir="5400000" sy="-100000" algn="bl" rotWithShape="0"/>
              </a:effectLst>
            </a:endParaRPr>
          </a:p>
        </p:txBody>
      </p:sp>
      <p:sp>
        <p:nvSpPr>
          <p:cNvPr id="7" name="Rectangle 6"/>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Tree>
    <p:extLst>
      <p:ext uri="{BB962C8B-B14F-4D97-AF65-F5344CB8AC3E}">
        <p14:creationId xmlns="" xmlns:p14="http://schemas.microsoft.com/office/powerpoint/2010/main" val="3540666139"/>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r>
              <a:rPr lang="en-US" dirty="0" smtClean="0"/>
              <a:t>       </a:t>
            </a:r>
            <a:r>
              <a:rPr lang="en-US" b="1" u="sng" dirty="0" smtClean="0"/>
              <a:t>Himalayan Rivers</a:t>
            </a:r>
            <a:endParaRPr lang="en-US" b="1" u="sng" dirty="0"/>
          </a:p>
        </p:txBody>
      </p:sp>
      <p:sp>
        <p:nvSpPr>
          <p:cNvPr id="3" name="Content Placeholder 2"/>
          <p:cNvSpPr>
            <a:spLocks noGrp="1"/>
          </p:cNvSpPr>
          <p:nvPr>
            <p:ph idx="1"/>
          </p:nvPr>
        </p:nvSpPr>
        <p:spPr>
          <a:xfrm>
            <a:off x="0" y="740228"/>
            <a:ext cx="8382000" cy="5943600"/>
          </a:xfrm>
        </p:spPr>
        <p:style>
          <a:lnRef idx="0">
            <a:schemeClr val="accent6"/>
          </a:lnRef>
          <a:fillRef idx="3">
            <a:schemeClr val="accent6"/>
          </a:fillRef>
          <a:effectRef idx="3">
            <a:schemeClr val="accent6"/>
          </a:effectRef>
          <a:fontRef idx="minor">
            <a:schemeClr val="lt1"/>
          </a:fontRef>
        </p:style>
        <p:txBody>
          <a:bodyPr/>
          <a:lstStyle/>
          <a:p>
            <a:r>
              <a:rPr lang="en-US" sz="2400" dirty="0" smtClean="0"/>
              <a:t> </a:t>
            </a:r>
            <a:r>
              <a:rPr lang="en-US" sz="2400" dirty="0"/>
              <a:t>Major Himalayan Rivers are </a:t>
            </a:r>
            <a:endParaRPr lang="en-US" dirty="0"/>
          </a:p>
          <a:p>
            <a:pPr>
              <a:buFont typeface="+mj-lt"/>
              <a:buAutoNum type="arabicPeriod"/>
            </a:pPr>
            <a:r>
              <a:rPr lang="en-US" sz="2400" dirty="0" smtClean="0">
                <a:solidFill>
                  <a:srgbClr val="FF0000"/>
                </a:solidFill>
                <a:hlinkClick r:id="rId2" action="ppaction://hlinksldjump"/>
              </a:rPr>
              <a:t>The Indus. </a:t>
            </a:r>
            <a:endParaRPr lang="en-US" sz="2400" dirty="0" smtClean="0">
              <a:solidFill>
                <a:srgbClr val="FF0000"/>
              </a:solidFill>
            </a:endParaRPr>
          </a:p>
          <a:p>
            <a:pPr>
              <a:buFont typeface="+mj-lt"/>
              <a:buAutoNum type="arabicPeriod"/>
            </a:pPr>
            <a:r>
              <a:rPr lang="en-US" sz="2400" dirty="0" smtClean="0">
                <a:solidFill>
                  <a:srgbClr val="FF0000"/>
                </a:solidFill>
                <a:hlinkClick r:id="rId3" action="ppaction://hlinksldjump"/>
              </a:rPr>
              <a:t>The Ganga</a:t>
            </a:r>
            <a:r>
              <a:rPr lang="en-US" sz="2400" dirty="0" smtClean="0">
                <a:solidFill>
                  <a:srgbClr val="FF0000"/>
                </a:solidFill>
              </a:rPr>
              <a:t>.</a:t>
            </a:r>
          </a:p>
          <a:p>
            <a:pPr>
              <a:buFont typeface="+mj-lt"/>
              <a:buAutoNum type="arabicPeriod"/>
            </a:pPr>
            <a:r>
              <a:rPr lang="en-US" sz="2400" dirty="0" smtClean="0">
                <a:solidFill>
                  <a:srgbClr val="FF0000"/>
                </a:solidFill>
                <a:hlinkClick r:id="rId4" action="ppaction://hlinksldjump"/>
              </a:rPr>
              <a:t>The Brahmaputra.</a:t>
            </a:r>
            <a:endParaRPr lang="en-US" sz="2400" dirty="0" smtClean="0">
              <a:solidFill>
                <a:srgbClr val="FF0000"/>
              </a:solidFill>
            </a:endParaRPr>
          </a:p>
          <a:p>
            <a:pPr marL="0" indent="0">
              <a:buNone/>
            </a:pPr>
            <a:endParaRPr lang="en-US" sz="2400" dirty="0" smtClean="0"/>
          </a:p>
          <a:p>
            <a:pPr marL="0" indent="0" algn="just">
              <a:buNone/>
            </a:pPr>
            <a:r>
              <a:rPr lang="en-US" sz="2400" dirty="0" smtClean="0"/>
              <a:t>The Himalayan </a:t>
            </a:r>
            <a:r>
              <a:rPr lang="en-US" sz="2400" dirty="0"/>
              <a:t>rivers are long, and are joined by many large and important tributaries. A river along with its tributaries may be called a river system</a:t>
            </a:r>
          </a:p>
          <a:p>
            <a:pPr>
              <a:buFont typeface="+mj-lt"/>
              <a:buAutoNum type="arabicPeriod"/>
            </a:pPr>
            <a:endParaRPr lang="en-US" sz="2400" dirty="0"/>
          </a:p>
          <a:p>
            <a:pPr>
              <a:buFont typeface="+mj-lt"/>
              <a:buAutoNum type="arabicPeriod"/>
            </a:pPr>
            <a:endParaRPr lang="en-US" dirty="0"/>
          </a:p>
        </p:txBody>
      </p:sp>
      <p:sp>
        <p:nvSpPr>
          <p:cNvPr id="5" name="Rectangle 4"/>
          <p:cNvSpPr/>
          <p:nvPr/>
        </p:nvSpPr>
        <p:spPr>
          <a:xfrm>
            <a:off x="7162800" y="6096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lumOff val="15000"/>
                  </a:schemeClr>
                </a:solidFill>
              </a:rPr>
              <a:t>MB</a:t>
            </a:r>
            <a:endParaRPr lang="en-US" dirty="0">
              <a:solidFill>
                <a:schemeClr val="bg1">
                  <a:lumMod val="85000"/>
                  <a:lumOff val="15000"/>
                </a:schemeClr>
              </a:solidFill>
            </a:endParaRPr>
          </a:p>
        </p:txBody>
      </p:sp>
      <p:sp>
        <p:nvSpPr>
          <p:cNvPr id="7" name="Left Arrow 6"/>
          <p:cNvSpPr/>
          <p:nvPr/>
        </p:nvSpPr>
        <p:spPr>
          <a:xfrm>
            <a:off x="3439886" y="1937657"/>
            <a:ext cx="2122714"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429000" y="2394857"/>
            <a:ext cx="2133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439886" y="2835728"/>
            <a:ext cx="2122714"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53535498"/>
      </p:ext>
    </p:extLst>
  </p:cSld>
  <p:clrMapOvr>
    <a:masterClrMapping/>
  </p:clrMapOvr>
  <mc:AlternateContent xmlns:mc="http://schemas.openxmlformats.org/markup-compatibility/2006">
    <mc:Choice xmlns="" xmlns:p14="http://schemas.microsoft.com/office/powerpoint/2010/main" Requires="p14">
      <p:transition spd="slow" advTm="70000">
        <p14:prism isContent="1"/>
      </p:transition>
    </mc:Choice>
    <mc:Fallback>
      <p:transition spd="slow" advTm="70000">
        <p:fade/>
      </p:transition>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437</TotalTime>
  <Words>1969</Words>
  <Application>Microsoft Office PowerPoint</Application>
  <PresentationFormat>On-screen Show (4:3)</PresentationFormat>
  <Paragraphs>165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Winter</vt:lpstr>
      <vt:lpstr>Slide 1</vt:lpstr>
      <vt:lpstr>Slide 2</vt:lpstr>
      <vt:lpstr>Slide 3</vt:lpstr>
      <vt:lpstr>Slide 4</vt:lpstr>
      <vt:lpstr>SOME FEATURES MADE BY RIVERS</vt:lpstr>
      <vt:lpstr>           Rivers of India</vt:lpstr>
      <vt:lpstr>Slide 7</vt:lpstr>
      <vt:lpstr>Slide 8</vt:lpstr>
      <vt:lpstr>       Himalayan Rivers</vt:lpstr>
      <vt:lpstr>Slide 10</vt:lpstr>
      <vt:lpstr>     THE RIVER INDUS</vt:lpstr>
      <vt:lpstr>        THE RIVER INDUS</vt:lpstr>
      <vt:lpstr>THE GANGA RIVER</vt:lpstr>
      <vt:lpstr>    THE RIVER GANGA</vt:lpstr>
      <vt:lpstr>Slide 15</vt:lpstr>
      <vt:lpstr>     Numerous Tributaries:</vt:lpstr>
      <vt:lpstr>THE BRAHMAPUTRA RIVER</vt:lpstr>
      <vt:lpstr>     THE RIVER BRAHMAPUTRA</vt:lpstr>
      <vt:lpstr>      THE RIVER BRAHMAPUTRA</vt:lpstr>
      <vt:lpstr>PENINSULAR RIVER</vt:lpstr>
      <vt:lpstr>PENINSULAR  RIVERS</vt:lpstr>
      <vt:lpstr>THE NARMADA RIVER</vt:lpstr>
      <vt:lpstr>      THE RIVER NARMADA</vt:lpstr>
      <vt:lpstr>  THE RIVER TAPI</vt:lpstr>
      <vt:lpstr>       THE RIVER TAPI</vt:lpstr>
      <vt:lpstr>THE RIVER GODAVARI</vt:lpstr>
      <vt:lpstr>       THE RIVER GODAVARI</vt:lpstr>
      <vt:lpstr>THE MAHANADI RIVER</vt:lpstr>
      <vt:lpstr>    THE MAHANADI RIVER</vt:lpstr>
      <vt:lpstr>THE KRISHNA RIVER</vt:lpstr>
      <vt:lpstr>   THE KRISHNA RIVER</vt:lpstr>
      <vt:lpstr>   THE KAVERI RIVER</vt:lpstr>
      <vt:lpstr>THE KAVERI RIVER</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meet</dc:creator>
  <cp:lastModifiedBy>Administrator</cp:lastModifiedBy>
  <cp:revision>49</cp:revision>
  <dcterms:created xsi:type="dcterms:W3CDTF">2013-08-05T10:03:20Z</dcterms:created>
  <dcterms:modified xsi:type="dcterms:W3CDTF">2015-08-21T07:23:22Z</dcterms:modified>
</cp:coreProperties>
</file>